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66" r:id="rId2"/>
    <p:sldId id="336" r:id="rId3"/>
    <p:sldId id="339" r:id="rId4"/>
    <p:sldId id="345" r:id="rId5"/>
    <p:sldId id="347" r:id="rId6"/>
    <p:sldId id="346" r:id="rId7"/>
    <p:sldId id="348" r:id="rId8"/>
    <p:sldId id="349" r:id="rId9"/>
    <p:sldId id="350" r:id="rId10"/>
    <p:sldId id="317" r:id="rId11"/>
    <p:sldId id="330" r:id="rId12"/>
    <p:sldId id="359" r:id="rId13"/>
    <p:sldId id="358" r:id="rId14"/>
    <p:sldId id="353" r:id="rId15"/>
    <p:sldId id="357" r:id="rId16"/>
    <p:sldId id="341" r:id="rId17"/>
    <p:sldId id="355" r:id="rId18"/>
    <p:sldId id="356" r:id="rId19"/>
    <p:sldId id="32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0663" autoAdjust="0"/>
  </p:normalViewPr>
  <p:slideViewPr>
    <p:cSldViewPr snapToGrid="0" snapToObjects="1">
      <p:cViewPr varScale="1">
        <p:scale>
          <a:sx n="150" d="100"/>
          <a:sy n="150" d="100"/>
        </p:scale>
        <p:origin x="342" y="126"/>
      </p:cViewPr>
      <p:guideLst>
        <p:guide orient="horz" pos="3016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in751\Documents\Connect%20IT\Coronavirus%20Response\Mediastore%20Google%20Analytics%20Report%20-%2020-5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Page views - Mediastore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'07-06'!$B$1</c:f>
              <c:strCache>
                <c:ptCount val="1"/>
                <c:pt idx="0">
                  <c:v>LTR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'07-06'!$A$2:$A$99</c:f>
              <c:numCache>
                <c:formatCode>m/d/yyyy</c:formatCode>
                <c:ptCount val="98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</c:numCache>
            </c:numRef>
          </c:cat>
          <c:val>
            <c:numRef>
              <c:f>'07-06'!$B$2:$B$99</c:f>
              <c:numCache>
                <c:formatCode>General</c:formatCode>
                <c:ptCount val="98"/>
                <c:pt idx="0">
                  <c:v>3586</c:v>
                </c:pt>
                <c:pt idx="1">
                  <c:v>10598</c:v>
                </c:pt>
                <c:pt idx="2">
                  <c:v>14274</c:v>
                </c:pt>
                <c:pt idx="3">
                  <c:v>14780</c:v>
                </c:pt>
                <c:pt idx="4">
                  <c:v>13173</c:v>
                </c:pt>
                <c:pt idx="5">
                  <c:v>11336</c:v>
                </c:pt>
                <c:pt idx="6">
                  <c:v>12538</c:v>
                </c:pt>
                <c:pt idx="7">
                  <c:v>18128</c:v>
                </c:pt>
                <c:pt idx="8">
                  <c:v>19535</c:v>
                </c:pt>
                <c:pt idx="9">
                  <c:v>19826</c:v>
                </c:pt>
                <c:pt idx="10">
                  <c:v>18389</c:v>
                </c:pt>
                <c:pt idx="11">
                  <c:v>15042</c:v>
                </c:pt>
                <c:pt idx="12">
                  <c:v>13698</c:v>
                </c:pt>
                <c:pt idx="13">
                  <c:v>16763</c:v>
                </c:pt>
                <c:pt idx="14">
                  <c:v>22314</c:v>
                </c:pt>
                <c:pt idx="15">
                  <c:v>24792</c:v>
                </c:pt>
                <c:pt idx="16">
                  <c:v>24867</c:v>
                </c:pt>
                <c:pt idx="17">
                  <c:v>23357</c:v>
                </c:pt>
                <c:pt idx="18">
                  <c:v>14948</c:v>
                </c:pt>
                <c:pt idx="19">
                  <c:v>9434</c:v>
                </c:pt>
                <c:pt idx="20">
                  <c:v>11095</c:v>
                </c:pt>
                <c:pt idx="21">
                  <c:v>11648</c:v>
                </c:pt>
                <c:pt idx="22">
                  <c:v>10318</c:v>
                </c:pt>
                <c:pt idx="23">
                  <c:v>11604</c:v>
                </c:pt>
                <c:pt idx="24">
                  <c:v>14999</c:v>
                </c:pt>
                <c:pt idx="25">
                  <c:v>14012</c:v>
                </c:pt>
                <c:pt idx="26">
                  <c:v>11780</c:v>
                </c:pt>
                <c:pt idx="27">
                  <c:v>12761</c:v>
                </c:pt>
                <c:pt idx="28">
                  <c:v>18873</c:v>
                </c:pt>
                <c:pt idx="29">
                  <c:v>16389</c:v>
                </c:pt>
                <c:pt idx="30">
                  <c:v>14627</c:v>
                </c:pt>
                <c:pt idx="31">
                  <c:v>13762</c:v>
                </c:pt>
                <c:pt idx="32">
                  <c:v>10979</c:v>
                </c:pt>
                <c:pt idx="33">
                  <c:v>8028</c:v>
                </c:pt>
                <c:pt idx="34">
                  <c:v>8926</c:v>
                </c:pt>
                <c:pt idx="35">
                  <c:v>10494</c:v>
                </c:pt>
                <c:pt idx="36">
                  <c:v>9841</c:v>
                </c:pt>
                <c:pt idx="37">
                  <c:v>9080</c:v>
                </c:pt>
                <c:pt idx="38">
                  <c:v>10038</c:v>
                </c:pt>
                <c:pt idx="39">
                  <c:v>4151</c:v>
                </c:pt>
                <c:pt idx="40">
                  <c:v>2781</c:v>
                </c:pt>
                <c:pt idx="41">
                  <c:v>3240</c:v>
                </c:pt>
                <c:pt idx="42">
                  <c:v>4447</c:v>
                </c:pt>
                <c:pt idx="43">
                  <c:v>4822</c:v>
                </c:pt>
                <c:pt idx="44">
                  <c:v>5351</c:v>
                </c:pt>
                <c:pt idx="45">
                  <c:v>4272</c:v>
                </c:pt>
                <c:pt idx="46">
                  <c:v>4270</c:v>
                </c:pt>
                <c:pt idx="47">
                  <c:v>3355</c:v>
                </c:pt>
                <c:pt idx="48">
                  <c:v>3439</c:v>
                </c:pt>
                <c:pt idx="49">
                  <c:v>4772</c:v>
                </c:pt>
                <c:pt idx="50">
                  <c:v>5035</c:v>
                </c:pt>
                <c:pt idx="51">
                  <c:v>5336</c:v>
                </c:pt>
                <c:pt idx="52">
                  <c:v>5104</c:v>
                </c:pt>
                <c:pt idx="53">
                  <c:v>5077</c:v>
                </c:pt>
                <c:pt idx="54">
                  <c:v>4600</c:v>
                </c:pt>
                <c:pt idx="55">
                  <c:v>4687</c:v>
                </c:pt>
                <c:pt idx="56">
                  <c:v>6007</c:v>
                </c:pt>
                <c:pt idx="57">
                  <c:v>8494</c:v>
                </c:pt>
                <c:pt idx="58">
                  <c:v>7208</c:v>
                </c:pt>
                <c:pt idx="59">
                  <c:v>6970</c:v>
                </c:pt>
                <c:pt idx="60">
                  <c:v>6537</c:v>
                </c:pt>
                <c:pt idx="61">
                  <c:v>3733</c:v>
                </c:pt>
                <c:pt idx="62">
                  <c:v>4016</c:v>
                </c:pt>
                <c:pt idx="63">
                  <c:v>5144</c:v>
                </c:pt>
                <c:pt idx="64">
                  <c:v>7063</c:v>
                </c:pt>
                <c:pt idx="65">
                  <c:v>6882</c:v>
                </c:pt>
                <c:pt idx="66">
                  <c:v>6800</c:v>
                </c:pt>
                <c:pt idx="67">
                  <c:v>4085</c:v>
                </c:pt>
                <c:pt idx="68">
                  <c:v>1587</c:v>
                </c:pt>
                <c:pt idx="69">
                  <c:v>1218</c:v>
                </c:pt>
                <c:pt idx="70">
                  <c:v>2362</c:v>
                </c:pt>
                <c:pt idx="71">
                  <c:v>2141</c:v>
                </c:pt>
                <c:pt idx="72">
                  <c:v>3042</c:v>
                </c:pt>
                <c:pt idx="73">
                  <c:v>1912</c:v>
                </c:pt>
                <c:pt idx="74">
                  <c:v>1195</c:v>
                </c:pt>
                <c:pt idx="75">
                  <c:v>953</c:v>
                </c:pt>
                <c:pt idx="76">
                  <c:v>1228</c:v>
                </c:pt>
                <c:pt idx="77">
                  <c:v>1597</c:v>
                </c:pt>
                <c:pt idx="78">
                  <c:v>1959</c:v>
                </c:pt>
                <c:pt idx="79">
                  <c:v>1169</c:v>
                </c:pt>
                <c:pt idx="80">
                  <c:v>1056</c:v>
                </c:pt>
                <c:pt idx="81">
                  <c:v>853</c:v>
                </c:pt>
                <c:pt idx="82">
                  <c:v>660</c:v>
                </c:pt>
                <c:pt idx="83">
                  <c:v>1042</c:v>
                </c:pt>
                <c:pt idx="84">
                  <c:v>1330</c:v>
                </c:pt>
                <c:pt idx="85">
                  <c:v>1154</c:v>
                </c:pt>
                <c:pt idx="86">
                  <c:v>808</c:v>
                </c:pt>
                <c:pt idx="87">
                  <c:v>862</c:v>
                </c:pt>
                <c:pt idx="88">
                  <c:v>726</c:v>
                </c:pt>
                <c:pt idx="89">
                  <c:v>443</c:v>
                </c:pt>
                <c:pt idx="90">
                  <c:v>648</c:v>
                </c:pt>
                <c:pt idx="91">
                  <c:v>809</c:v>
                </c:pt>
                <c:pt idx="92">
                  <c:v>1069</c:v>
                </c:pt>
                <c:pt idx="93">
                  <c:v>936</c:v>
                </c:pt>
                <c:pt idx="94">
                  <c:v>978</c:v>
                </c:pt>
                <c:pt idx="95">
                  <c:v>836</c:v>
                </c:pt>
                <c:pt idx="96">
                  <c:v>703</c:v>
                </c:pt>
                <c:pt idx="97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6-418F-8040-DA59153D3783}"/>
            </c:ext>
          </c:extLst>
        </c:ser>
        <c:ser>
          <c:idx val="1"/>
          <c:order val="1"/>
          <c:tx>
            <c:strRef>
              <c:f>'07-06'!$C$1</c:f>
              <c:strCache>
                <c:ptCount val="1"/>
                <c:pt idx="0">
                  <c:v>Studyplan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'07-06'!$A$2:$A$99</c:f>
              <c:numCache>
                <c:formatCode>m/d/yyyy</c:formatCode>
                <c:ptCount val="98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</c:numCache>
            </c:numRef>
          </c:cat>
          <c:val>
            <c:numRef>
              <c:f>'07-06'!$C$2:$C$99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19</c:v>
                </c:pt>
                <c:pt idx="8">
                  <c:v>21</c:v>
                </c:pt>
                <c:pt idx="9">
                  <c:v>75</c:v>
                </c:pt>
                <c:pt idx="10">
                  <c:v>63</c:v>
                </c:pt>
                <c:pt idx="11">
                  <c:v>50</c:v>
                </c:pt>
                <c:pt idx="12">
                  <c:v>16</c:v>
                </c:pt>
                <c:pt idx="13">
                  <c:v>164</c:v>
                </c:pt>
                <c:pt idx="14">
                  <c:v>259</c:v>
                </c:pt>
                <c:pt idx="15">
                  <c:v>264</c:v>
                </c:pt>
                <c:pt idx="16">
                  <c:v>186</c:v>
                </c:pt>
                <c:pt idx="17">
                  <c:v>160</c:v>
                </c:pt>
                <c:pt idx="18">
                  <c:v>176</c:v>
                </c:pt>
                <c:pt idx="19">
                  <c:v>122</c:v>
                </c:pt>
                <c:pt idx="20">
                  <c:v>75</c:v>
                </c:pt>
                <c:pt idx="21">
                  <c:v>575</c:v>
                </c:pt>
                <c:pt idx="22">
                  <c:v>474</c:v>
                </c:pt>
                <c:pt idx="23">
                  <c:v>650</c:v>
                </c:pt>
                <c:pt idx="24">
                  <c:v>1665</c:v>
                </c:pt>
                <c:pt idx="25">
                  <c:v>1869</c:v>
                </c:pt>
                <c:pt idx="26">
                  <c:v>1773</c:v>
                </c:pt>
                <c:pt idx="27">
                  <c:v>4511</c:v>
                </c:pt>
                <c:pt idx="28">
                  <c:v>33174</c:v>
                </c:pt>
                <c:pt idx="29">
                  <c:v>24914</c:v>
                </c:pt>
                <c:pt idx="30">
                  <c:v>25337</c:v>
                </c:pt>
                <c:pt idx="31">
                  <c:v>23229</c:v>
                </c:pt>
                <c:pt idx="32">
                  <c:v>18202</c:v>
                </c:pt>
                <c:pt idx="33">
                  <c:v>11828</c:v>
                </c:pt>
                <c:pt idx="34">
                  <c:v>13420</c:v>
                </c:pt>
                <c:pt idx="35">
                  <c:v>29068</c:v>
                </c:pt>
                <c:pt idx="36">
                  <c:v>25376</c:v>
                </c:pt>
                <c:pt idx="37">
                  <c:v>27007</c:v>
                </c:pt>
                <c:pt idx="38">
                  <c:v>19774</c:v>
                </c:pt>
                <c:pt idx="39">
                  <c:v>10951</c:v>
                </c:pt>
                <c:pt idx="40">
                  <c:v>7778</c:v>
                </c:pt>
                <c:pt idx="41">
                  <c:v>7057</c:v>
                </c:pt>
                <c:pt idx="42">
                  <c:v>8920</c:v>
                </c:pt>
                <c:pt idx="43">
                  <c:v>9432</c:v>
                </c:pt>
                <c:pt idx="44">
                  <c:v>11903</c:v>
                </c:pt>
                <c:pt idx="45">
                  <c:v>10838</c:v>
                </c:pt>
                <c:pt idx="46">
                  <c:v>10366</c:v>
                </c:pt>
                <c:pt idx="47">
                  <c:v>8623</c:v>
                </c:pt>
                <c:pt idx="48">
                  <c:v>9435</c:v>
                </c:pt>
                <c:pt idx="49">
                  <c:v>12767</c:v>
                </c:pt>
                <c:pt idx="50">
                  <c:v>12125</c:v>
                </c:pt>
                <c:pt idx="51">
                  <c:v>12020</c:v>
                </c:pt>
                <c:pt idx="52">
                  <c:v>12643</c:v>
                </c:pt>
                <c:pt idx="53">
                  <c:v>7251</c:v>
                </c:pt>
                <c:pt idx="54">
                  <c:v>5427</c:v>
                </c:pt>
                <c:pt idx="55">
                  <c:v>5868</c:v>
                </c:pt>
                <c:pt idx="56">
                  <c:v>10203</c:v>
                </c:pt>
                <c:pt idx="57">
                  <c:v>12405</c:v>
                </c:pt>
                <c:pt idx="58">
                  <c:v>13476</c:v>
                </c:pt>
                <c:pt idx="59">
                  <c:v>10745</c:v>
                </c:pt>
                <c:pt idx="60">
                  <c:v>11242</c:v>
                </c:pt>
                <c:pt idx="61">
                  <c:v>7707</c:v>
                </c:pt>
                <c:pt idx="62">
                  <c:v>8292</c:v>
                </c:pt>
                <c:pt idx="63">
                  <c:v>16232</c:v>
                </c:pt>
                <c:pt idx="64">
                  <c:v>14443</c:v>
                </c:pt>
                <c:pt idx="65">
                  <c:v>15868</c:v>
                </c:pt>
                <c:pt idx="66">
                  <c:v>12444</c:v>
                </c:pt>
                <c:pt idx="67">
                  <c:v>12128</c:v>
                </c:pt>
                <c:pt idx="68">
                  <c:v>7923</c:v>
                </c:pt>
                <c:pt idx="69">
                  <c:v>8885</c:v>
                </c:pt>
                <c:pt idx="70">
                  <c:v>17249</c:v>
                </c:pt>
                <c:pt idx="71">
                  <c:v>17204</c:v>
                </c:pt>
                <c:pt idx="72">
                  <c:v>16584</c:v>
                </c:pt>
                <c:pt idx="73">
                  <c:v>12485</c:v>
                </c:pt>
                <c:pt idx="74">
                  <c:v>12576</c:v>
                </c:pt>
                <c:pt idx="75">
                  <c:v>7742</c:v>
                </c:pt>
                <c:pt idx="76">
                  <c:v>9409</c:v>
                </c:pt>
                <c:pt idx="77">
                  <c:v>17488</c:v>
                </c:pt>
                <c:pt idx="78">
                  <c:v>20674</c:v>
                </c:pt>
                <c:pt idx="79">
                  <c:v>20822</c:v>
                </c:pt>
                <c:pt idx="80">
                  <c:v>15496</c:v>
                </c:pt>
                <c:pt idx="81">
                  <c:v>10692</c:v>
                </c:pt>
                <c:pt idx="82">
                  <c:v>7297</c:v>
                </c:pt>
                <c:pt idx="83">
                  <c:v>7748</c:v>
                </c:pt>
                <c:pt idx="84">
                  <c:v>14120</c:v>
                </c:pt>
                <c:pt idx="85">
                  <c:v>12317</c:v>
                </c:pt>
                <c:pt idx="86">
                  <c:v>14895</c:v>
                </c:pt>
                <c:pt idx="87">
                  <c:v>16671</c:v>
                </c:pt>
                <c:pt idx="88">
                  <c:v>14464</c:v>
                </c:pt>
                <c:pt idx="89">
                  <c:v>11584</c:v>
                </c:pt>
                <c:pt idx="90">
                  <c:v>13363</c:v>
                </c:pt>
                <c:pt idx="91">
                  <c:v>18106</c:v>
                </c:pt>
                <c:pt idx="92">
                  <c:v>24782</c:v>
                </c:pt>
                <c:pt idx="93">
                  <c:v>24338</c:v>
                </c:pt>
                <c:pt idx="94">
                  <c:v>21193</c:v>
                </c:pt>
                <c:pt idx="95">
                  <c:v>17240</c:v>
                </c:pt>
                <c:pt idx="96">
                  <c:v>11904</c:v>
                </c:pt>
                <c:pt idx="97">
                  <c:v>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6-418F-8040-DA59153D3783}"/>
            </c:ext>
          </c:extLst>
        </c:ser>
        <c:ser>
          <c:idx val="2"/>
          <c:order val="2"/>
          <c:tx>
            <c:strRef>
              <c:f>'07-06'!$D$1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'07-06'!$A$2:$A$99</c:f>
              <c:numCache>
                <c:formatCode>m/d/yyyy</c:formatCode>
                <c:ptCount val="98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</c:numCache>
            </c:numRef>
          </c:cat>
          <c:val>
            <c:numRef>
              <c:f>'07-06'!$D$2:$D$99</c:f>
              <c:numCache>
                <c:formatCode>General</c:formatCode>
                <c:ptCount val="98"/>
                <c:pt idx="0">
                  <c:v>186</c:v>
                </c:pt>
                <c:pt idx="1">
                  <c:v>1071</c:v>
                </c:pt>
                <c:pt idx="2">
                  <c:v>1514</c:v>
                </c:pt>
                <c:pt idx="3">
                  <c:v>1836</c:v>
                </c:pt>
                <c:pt idx="4">
                  <c:v>2252</c:v>
                </c:pt>
                <c:pt idx="5">
                  <c:v>1803</c:v>
                </c:pt>
                <c:pt idx="6">
                  <c:v>2562</c:v>
                </c:pt>
                <c:pt idx="7">
                  <c:v>2335</c:v>
                </c:pt>
                <c:pt idx="8">
                  <c:v>2462</c:v>
                </c:pt>
                <c:pt idx="9">
                  <c:v>1681</c:v>
                </c:pt>
                <c:pt idx="10">
                  <c:v>775</c:v>
                </c:pt>
                <c:pt idx="11">
                  <c:v>956</c:v>
                </c:pt>
                <c:pt idx="12">
                  <c:v>1158</c:v>
                </c:pt>
                <c:pt idx="13">
                  <c:v>1819</c:v>
                </c:pt>
                <c:pt idx="14">
                  <c:v>1889</c:v>
                </c:pt>
                <c:pt idx="15">
                  <c:v>1486</c:v>
                </c:pt>
                <c:pt idx="16">
                  <c:v>1086</c:v>
                </c:pt>
                <c:pt idx="17">
                  <c:v>693</c:v>
                </c:pt>
                <c:pt idx="18">
                  <c:v>751</c:v>
                </c:pt>
                <c:pt idx="19">
                  <c:v>408</c:v>
                </c:pt>
                <c:pt idx="20">
                  <c:v>543</c:v>
                </c:pt>
                <c:pt idx="21">
                  <c:v>406</c:v>
                </c:pt>
                <c:pt idx="22">
                  <c:v>509</c:v>
                </c:pt>
                <c:pt idx="23">
                  <c:v>591</c:v>
                </c:pt>
                <c:pt idx="24">
                  <c:v>744</c:v>
                </c:pt>
                <c:pt idx="25">
                  <c:v>763</c:v>
                </c:pt>
                <c:pt idx="26">
                  <c:v>840</c:v>
                </c:pt>
                <c:pt idx="27">
                  <c:v>1342</c:v>
                </c:pt>
                <c:pt idx="28">
                  <c:v>4592</c:v>
                </c:pt>
                <c:pt idx="29">
                  <c:v>4307</c:v>
                </c:pt>
                <c:pt idx="30">
                  <c:v>4806</c:v>
                </c:pt>
                <c:pt idx="31">
                  <c:v>3502</c:v>
                </c:pt>
                <c:pt idx="32">
                  <c:v>3581</c:v>
                </c:pt>
                <c:pt idx="33">
                  <c:v>3373</c:v>
                </c:pt>
                <c:pt idx="34">
                  <c:v>3186</c:v>
                </c:pt>
                <c:pt idx="35">
                  <c:v>5809</c:v>
                </c:pt>
                <c:pt idx="36">
                  <c:v>5158</c:v>
                </c:pt>
                <c:pt idx="37">
                  <c:v>4854</c:v>
                </c:pt>
                <c:pt idx="38">
                  <c:v>2046</c:v>
                </c:pt>
                <c:pt idx="39">
                  <c:v>1236</c:v>
                </c:pt>
                <c:pt idx="40">
                  <c:v>832</c:v>
                </c:pt>
                <c:pt idx="41">
                  <c:v>687</c:v>
                </c:pt>
                <c:pt idx="42">
                  <c:v>1146</c:v>
                </c:pt>
                <c:pt idx="43">
                  <c:v>1319</c:v>
                </c:pt>
                <c:pt idx="44">
                  <c:v>1329</c:v>
                </c:pt>
                <c:pt idx="45">
                  <c:v>1506</c:v>
                </c:pt>
                <c:pt idx="46">
                  <c:v>2271</c:v>
                </c:pt>
                <c:pt idx="47">
                  <c:v>1539</c:v>
                </c:pt>
                <c:pt idx="48">
                  <c:v>1296</c:v>
                </c:pt>
                <c:pt idx="49">
                  <c:v>3816</c:v>
                </c:pt>
                <c:pt idx="50">
                  <c:v>3257</c:v>
                </c:pt>
                <c:pt idx="51">
                  <c:v>2811</c:v>
                </c:pt>
                <c:pt idx="52">
                  <c:v>3111</c:v>
                </c:pt>
                <c:pt idx="53">
                  <c:v>3461</c:v>
                </c:pt>
                <c:pt idx="54">
                  <c:v>3195</c:v>
                </c:pt>
                <c:pt idx="55">
                  <c:v>2902</c:v>
                </c:pt>
                <c:pt idx="56">
                  <c:v>4266</c:v>
                </c:pt>
                <c:pt idx="57">
                  <c:v>4255</c:v>
                </c:pt>
                <c:pt idx="58">
                  <c:v>5348</c:v>
                </c:pt>
                <c:pt idx="59">
                  <c:v>4905</c:v>
                </c:pt>
                <c:pt idx="60">
                  <c:v>4065</c:v>
                </c:pt>
                <c:pt idx="61">
                  <c:v>4833</c:v>
                </c:pt>
                <c:pt idx="62">
                  <c:v>6041</c:v>
                </c:pt>
                <c:pt idx="63">
                  <c:v>9062</c:v>
                </c:pt>
                <c:pt idx="64">
                  <c:v>9085</c:v>
                </c:pt>
                <c:pt idx="65">
                  <c:v>10648</c:v>
                </c:pt>
                <c:pt idx="66">
                  <c:v>5077</c:v>
                </c:pt>
                <c:pt idx="67">
                  <c:v>4008</c:v>
                </c:pt>
                <c:pt idx="68">
                  <c:v>2386</c:v>
                </c:pt>
                <c:pt idx="69">
                  <c:v>2389</c:v>
                </c:pt>
                <c:pt idx="70">
                  <c:v>4821</c:v>
                </c:pt>
                <c:pt idx="71">
                  <c:v>4978</c:v>
                </c:pt>
                <c:pt idx="72">
                  <c:v>4674</c:v>
                </c:pt>
                <c:pt idx="73">
                  <c:v>4110</c:v>
                </c:pt>
                <c:pt idx="74">
                  <c:v>3566</c:v>
                </c:pt>
                <c:pt idx="75">
                  <c:v>2568</c:v>
                </c:pt>
                <c:pt idx="76">
                  <c:v>2506</c:v>
                </c:pt>
                <c:pt idx="77">
                  <c:v>5078</c:v>
                </c:pt>
                <c:pt idx="78">
                  <c:v>4704</c:v>
                </c:pt>
                <c:pt idx="79">
                  <c:v>5580</c:v>
                </c:pt>
                <c:pt idx="80">
                  <c:v>5578</c:v>
                </c:pt>
                <c:pt idx="81">
                  <c:v>3841</c:v>
                </c:pt>
                <c:pt idx="82">
                  <c:v>2555</c:v>
                </c:pt>
                <c:pt idx="83">
                  <c:v>2591</c:v>
                </c:pt>
                <c:pt idx="84">
                  <c:v>4481</c:v>
                </c:pt>
                <c:pt idx="85">
                  <c:v>4558</c:v>
                </c:pt>
                <c:pt idx="86">
                  <c:v>5359</c:v>
                </c:pt>
                <c:pt idx="87">
                  <c:v>4360</c:v>
                </c:pt>
                <c:pt idx="88">
                  <c:v>5448</c:v>
                </c:pt>
                <c:pt idx="89">
                  <c:v>3404</c:v>
                </c:pt>
                <c:pt idx="90">
                  <c:v>3329</c:v>
                </c:pt>
                <c:pt idx="91">
                  <c:v>4093</c:v>
                </c:pt>
                <c:pt idx="92">
                  <c:v>7721</c:v>
                </c:pt>
                <c:pt idx="93">
                  <c:v>9178</c:v>
                </c:pt>
                <c:pt idx="94">
                  <c:v>4424</c:v>
                </c:pt>
                <c:pt idx="95">
                  <c:v>3657</c:v>
                </c:pt>
                <c:pt idx="96">
                  <c:v>1916</c:v>
                </c:pt>
                <c:pt idx="97">
                  <c:v>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F6-418F-8040-DA59153D3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232040"/>
        <c:axId val="555233352"/>
      </c:areaChart>
      <c:dateAx>
        <c:axId val="5552320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233352"/>
        <c:crosses val="autoZero"/>
        <c:auto val="1"/>
        <c:lblOffset val="100"/>
        <c:baseTimeUnit val="days"/>
      </c:dateAx>
      <c:valAx>
        <c:axId val="55523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232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6" y="1717042"/>
            <a:ext cx="8027984" cy="62742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351260"/>
            <a:ext cx="8027987" cy="79245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60400" y="4456152"/>
            <a:ext cx="3423062" cy="331352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Monday, 8 June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300037"/>
            <a:ext cx="1979866" cy="6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2107" y="1542043"/>
            <a:ext cx="8392981" cy="303910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12107" y="234390"/>
            <a:ext cx="6134413" cy="1164642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9538" y="1709928"/>
            <a:ext cx="5192582" cy="29717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9538" y="257290"/>
            <a:ext cx="5192582" cy="1224037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052818"/>
            <a:ext cx="3096000" cy="36289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7826" y="1773936"/>
            <a:ext cx="4909118" cy="28529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57826" y="327686"/>
            <a:ext cx="4909118" cy="1226793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20125" y="1016242"/>
            <a:ext cx="3096000" cy="2147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520125" y="3409766"/>
            <a:ext cx="1439998" cy="12170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6127" y="3409767"/>
            <a:ext cx="1439998" cy="1217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987552"/>
            <a:ext cx="7880095" cy="36027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77863" y="1710928"/>
            <a:ext cx="8027987" cy="2384822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300037"/>
            <a:ext cx="1979866" cy="6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89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919969" y="1318761"/>
            <a:ext cx="914400" cy="6858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56133" y="4765262"/>
            <a:ext cx="642730" cy="3559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1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866" y="1846887"/>
            <a:ext cx="8027984" cy="627421"/>
          </a:xfrm>
        </p:spPr>
        <p:txBody>
          <a:bodyPr/>
          <a:lstStyle/>
          <a:p>
            <a:r>
              <a:rPr lang="en-US" sz="3200" dirty="0"/>
              <a:t>Lecture Recordings &amp; DCO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7863" y="2669192"/>
            <a:ext cx="8027987" cy="792452"/>
          </a:xfrm>
        </p:spPr>
        <p:txBody>
          <a:bodyPr/>
          <a:lstStyle/>
          <a:p>
            <a:r>
              <a:rPr lang="en-US" dirty="0"/>
              <a:t>Canvas </a:t>
            </a:r>
            <a:r>
              <a:rPr lang="en-US" dirty="0" err="1"/>
              <a:t>Townhall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593491" y="4149230"/>
            <a:ext cx="5554547" cy="331352"/>
          </a:xfrm>
        </p:spPr>
        <p:txBody>
          <a:bodyPr/>
          <a:lstStyle/>
          <a:p>
            <a:r>
              <a:rPr lang="en-US" sz="2000" dirty="0"/>
              <a:t>Gemma Sinclair – Product Owner</a:t>
            </a:r>
            <a:endParaRPr lang="en-NZ" sz="2000" dirty="0"/>
          </a:p>
          <a:p>
            <a:r>
              <a:rPr lang="en-NZ" dirty="0"/>
              <a:t>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611090"/>
            <a:ext cx="8575584" cy="30578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/>
              <a:t>Semester 2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Course Director email notification: </a:t>
            </a:r>
            <a:r>
              <a:rPr lang="en-US" sz="1600" b="1" dirty="0"/>
              <a:t>15</a:t>
            </a:r>
            <a:r>
              <a:rPr lang="en-US" sz="1600" b="1" baseline="30000" dirty="0"/>
              <a:t>th</a:t>
            </a:r>
            <a:r>
              <a:rPr lang="en-US" sz="1600" b="1" dirty="0"/>
              <a:t> June 2020 </a:t>
            </a:r>
            <a:r>
              <a:rPr lang="en-US" sz="1600" dirty="0"/>
              <a:t>(due: </a:t>
            </a:r>
            <a:r>
              <a:rPr lang="en-US" sz="1600" b="1" dirty="0"/>
              <a:t>6</a:t>
            </a:r>
            <a:r>
              <a:rPr lang="en-US" sz="1600" b="1" baseline="30000" dirty="0"/>
              <a:t>th</a:t>
            </a:r>
            <a:r>
              <a:rPr lang="en-US" sz="1600" b="1" dirty="0"/>
              <a:t> July 2020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Reminder notification: 29</a:t>
            </a:r>
            <a:r>
              <a:rPr lang="en-US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June 2020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Canvas Courses published by 13</a:t>
            </a:r>
            <a:r>
              <a:rPr lang="en-US" sz="1400" baseline="30000" dirty="0"/>
              <a:t>th</a:t>
            </a:r>
            <a:r>
              <a:rPr lang="en-US" sz="1400" dirty="0"/>
              <a:t> July 2020 (2 weeks before Semester 1 start).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DCO Canvas integration will be piloted with nominated courses.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200" dirty="0"/>
              <a:t>Note: Course outlines that have not yet started or editing course outline will get reminders sent to editors/course directors. We will also include any outstanding Quarter 3 and 4 course outlines.</a:t>
            </a:r>
          </a:p>
          <a:p>
            <a:pPr marL="342900" indent="-342900"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Key Dates</a:t>
            </a:r>
            <a:br>
              <a:rPr lang="en-US" sz="4000" dirty="0"/>
            </a:br>
            <a:r>
              <a:rPr lang="en-US" sz="2800" dirty="0"/>
              <a:t>2020 Course Outlines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5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882" y="1288899"/>
            <a:ext cx="8392981" cy="3314531"/>
          </a:xfrm>
        </p:spPr>
        <p:txBody>
          <a:bodyPr/>
          <a:lstStyle/>
          <a:p>
            <a:r>
              <a:rPr lang="en-US" dirty="0"/>
              <a:t>Semester 2 course 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297 published out of 1498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445 have started editing, 691 not yet started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95E0F1-C978-4A44-80F9-F34163E81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68458"/>
              </p:ext>
            </p:extLst>
          </p:nvPr>
        </p:nvGraphicFramePr>
        <p:xfrm>
          <a:off x="365733" y="2453541"/>
          <a:ext cx="8333130" cy="18176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04308">
                  <a:extLst>
                    <a:ext uri="{9D8B030D-6E8A-4147-A177-3AD203B41FA5}">
                      <a16:colId xmlns:a16="http://schemas.microsoft.com/office/drawing/2014/main" val="3758603305"/>
                    </a:ext>
                  </a:extLst>
                </a:gridCol>
                <a:gridCol w="624288">
                  <a:extLst>
                    <a:ext uri="{9D8B030D-6E8A-4147-A177-3AD203B41FA5}">
                      <a16:colId xmlns:a16="http://schemas.microsoft.com/office/drawing/2014/main" val="3839203123"/>
                    </a:ext>
                  </a:extLst>
                </a:gridCol>
                <a:gridCol w="888581">
                  <a:extLst>
                    <a:ext uri="{9D8B030D-6E8A-4147-A177-3AD203B41FA5}">
                      <a16:colId xmlns:a16="http://schemas.microsoft.com/office/drawing/2014/main" val="192431006"/>
                    </a:ext>
                  </a:extLst>
                </a:gridCol>
                <a:gridCol w="555668">
                  <a:extLst>
                    <a:ext uri="{9D8B030D-6E8A-4147-A177-3AD203B41FA5}">
                      <a16:colId xmlns:a16="http://schemas.microsoft.com/office/drawing/2014/main" val="256074828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3196578240"/>
                    </a:ext>
                  </a:extLst>
                </a:gridCol>
                <a:gridCol w="968576">
                  <a:extLst>
                    <a:ext uri="{9D8B030D-6E8A-4147-A177-3AD203B41FA5}">
                      <a16:colId xmlns:a16="http://schemas.microsoft.com/office/drawing/2014/main" val="1114627960"/>
                    </a:ext>
                  </a:extLst>
                </a:gridCol>
                <a:gridCol w="491836">
                  <a:extLst>
                    <a:ext uri="{9D8B030D-6E8A-4147-A177-3AD203B41FA5}">
                      <a16:colId xmlns:a16="http://schemas.microsoft.com/office/drawing/2014/main" val="2857721717"/>
                    </a:ext>
                  </a:extLst>
                </a:gridCol>
                <a:gridCol w="708414">
                  <a:extLst>
                    <a:ext uri="{9D8B030D-6E8A-4147-A177-3AD203B41FA5}">
                      <a16:colId xmlns:a16="http://schemas.microsoft.com/office/drawing/2014/main" val="1589120997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3978375776"/>
                    </a:ext>
                  </a:extLst>
                </a:gridCol>
                <a:gridCol w="1152095">
                  <a:extLst>
                    <a:ext uri="{9D8B030D-6E8A-4147-A177-3AD203B41FA5}">
                      <a16:colId xmlns:a16="http://schemas.microsoft.com/office/drawing/2014/main" val="606542481"/>
                    </a:ext>
                  </a:extLst>
                </a:gridCol>
              </a:tblGrid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Arts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Business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CAI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Education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Engineering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Law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FMHS</a:t>
                      </a: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Science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03225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98806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Editing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580962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Approval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51803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Publishing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89637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47669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17221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Complete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30012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16EBC96F-3BB4-4383-A7A4-6140E6C5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950174"/>
          </a:xfrm>
        </p:spPr>
        <p:txBody>
          <a:bodyPr/>
          <a:lstStyle/>
          <a:p>
            <a:r>
              <a:rPr lang="en-US" sz="4000" dirty="0"/>
              <a:t>S2 Progress </a:t>
            </a:r>
            <a:br>
              <a:rPr lang="en-US" sz="4000" dirty="0"/>
            </a:b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428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107" y="234390"/>
            <a:ext cx="6471314" cy="1164642"/>
          </a:xfrm>
        </p:spPr>
        <p:txBody>
          <a:bodyPr/>
          <a:lstStyle/>
          <a:p>
            <a:r>
              <a:rPr lang="en-US" sz="4000" dirty="0"/>
              <a:t>DCO 2020 Timeline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7786" y="2421320"/>
            <a:ext cx="6676697" cy="1008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</a:rPr>
              <a:t>June – July (S2 Course Outlines)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Reminder emails about Semester 2 course 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Course Outlines published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786" y="1154705"/>
            <a:ext cx="6676697" cy="1008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</a:rPr>
              <a:t>May - June (DCO Improvements)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Student/staff search published course 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approvers – enable FMHS approvers by Subject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786" y="3731173"/>
            <a:ext cx="6676697" cy="1008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</a:rPr>
              <a:t>July - August (Canvas Integration Pilot)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Populate Course Outline tab in Canvas from DCO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Pilot with nominated courses in Semester 2</a:t>
            </a:r>
          </a:p>
        </p:txBody>
      </p:sp>
    </p:spTree>
    <p:extLst>
      <p:ext uri="{BB962C8B-B14F-4D97-AF65-F5344CB8AC3E}">
        <p14:creationId xmlns:p14="http://schemas.microsoft.com/office/powerpoint/2010/main" val="13481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800" dirty="0"/>
              <a:t>Upcoming DCO Release: June 2020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54820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325" y="1022773"/>
            <a:ext cx="3407839" cy="3886337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Currently only staff who are part of the approval workflow can view course outlines in DCO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[New] </a:t>
            </a:r>
            <a:r>
              <a:rPr lang="en-US" sz="1800" dirty="0">
                <a:latin typeface="+mn-lt"/>
              </a:rPr>
              <a:t>Ability for </a:t>
            </a:r>
            <a:r>
              <a:rPr lang="en-US" sz="1800" b="1" dirty="0">
                <a:latin typeface="+mn-lt"/>
              </a:rPr>
              <a:t>staff</a:t>
            </a:r>
            <a:r>
              <a:rPr lang="en-US" sz="1800" dirty="0">
                <a:latin typeface="+mn-lt"/>
              </a:rPr>
              <a:t> to search published course outlines using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[New] </a:t>
            </a:r>
            <a:r>
              <a:rPr lang="en-US" sz="1800" dirty="0">
                <a:latin typeface="+mn-lt"/>
              </a:rPr>
              <a:t>Ability for </a:t>
            </a:r>
            <a:r>
              <a:rPr lang="en-US" sz="1800" b="1" dirty="0">
                <a:latin typeface="+mn-lt"/>
              </a:rPr>
              <a:t>students*</a:t>
            </a:r>
            <a:r>
              <a:rPr lang="en-US" sz="1800" dirty="0">
                <a:latin typeface="+mn-lt"/>
              </a:rPr>
              <a:t> to search published outlines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search box will be visible on published course outline page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799162" cy="894917"/>
          </a:xfrm>
        </p:spPr>
        <p:txBody>
          <a:bodyPr/>
          <a:lstStyle/>
          <a:p>
            <a:r>
              <a:rPr lang="en-US" sz="3000" dirty="0"/>
              <a:t>Course Outline Search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26E02-D78C-49EF-80AB-6F065D0C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78" y="1022773"/>
            <a:ext cx="5223766" cy="33374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AB7A1-4A49-4168-984E-6B33A18B7DE3}"/>
              </a:ext>
            </a:extLst>
          </p:cNvPr>
          <p:cNvSpPr/>
          <p:nvPr/>
        </p:nvSpPr>
        <p:spPr>
          <a:xfrm>
            <a:off x="7111269" y="1295400"/>
            <a:ext cx="1720625" cy="33250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79E9D-5129-4AD4-A47E-017CC585356A}"/>
              </a:ext>
            </a:extLst>
          </p:cNvPr>
          <p:cNvSpPr txBox="1"/>
          <p:nvPr/>
        </p:nvSpPr>
        <p:spPr>
          <a:xfrm>
            <a:off x="3800678" y="4503652"/>
            <a:ext cx="4213112" cy="46166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1200" dirty="0"/>
              <a:t>*Students with UPI can currently view published course outlines (if provided URL) and will be able to search</a:t>
            </a:r>
          </a:p>
        </p:txBody>
      </p:sp>
    </p:spTree>
    <p:extLst>
      <p:ext uri="{BB962C8B-B14F-4D97-AF65-F5344CB8AC3E}">
        <p14:creationId xmlns:p14="http://schemas.microsoft.com/office/powerpoint/2010/main" val="397022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067347"/>
            <a:ext cx="8392981" cy="369791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400" b="1" dirty="0"/>
              <a:t>[New] </a:t>
            </a:r>
            <a:r>
              <a:rPr lang="en-US" sz="1400" dirty="0"/>
              <a:t>Year/Term separate drop down options</a:t>
            </a:r>
          </a:p>
          <a:p>
            <a:pPr marL="342900" indent="-342900">
              <a:buFontTx/>
              <a:buAutoNum type="arabicPeriod"/>
            </a:pPr>
            <a:r>
              <a:rPr lang="en-US" sz="1400" b="1" dirty="0"/>
              <a:t>[New] </a:t>
            </a:r>
            <a:r>
              <a:rPr lang="en-US" sz="1400" dirty="0"/>
              <a:t>Drop down for Faculty/School easier to scan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FontTx/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933820" cy="832957"/>
          </a:xfrm>
        </p:spPr>
        <p:txBody>
          <a:bodyPr/>
          <a:lstStyle/>
          <a:p>
            <a:r>
              <a:rPr lang="en-US" sz="4000" dirty="0"/>
              <a:t>Advanced Search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563FA-E78C-4FB2-B835-954F2A8E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8" y="1829243"/>
            <a:ext cx="6362894" cy="3702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363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067347"/>
            <a:ext cx="8392981" cy="369791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400" b="1" dirty="0"/>
              <a:t>[New] </a:t>
            </a:r>
            <a:r>
              <a:rPr lang="en-US" sz="1400" dirty="0"/>
              <a:t>Year/Term separate drop down options</a:t>
            </a:r>
          </a:p>
          <a:p>
            <a:pPr marL="342900" indent="-342900">
              <a:buAutoNum type="arabicPeriod"/>
            </a:pPr>
            <a:r>
              <a:rPr lang="en-US" sz="1400" b="1" dirty="0"/>
              <a:t>[New] </a:t>
            </a:r>
            <a:r>
              <a:rPr lang="en-US" sz="1400" dirty="0"/>
              <a:t>Batch update button change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FontTx/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933820" cy="832957"/>
          </a:xfrm>
        </p:spPr>
        <p:txBody>
          <a:bodyPr/>
          <a:lstStyle/>
          <a:p>
            <a:r>
              <a:rPr lang="en-US" sz="4000" dirty="0"/>
              <a:t>Admin Tab - Enhanced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32D4D-8B06-4008-B31A-33407BD19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0" b="18957"/>
          <a:stretch/>
        </p:blipFill>
        <p:spPr>
          <a:xfrm>
            <a:off x="1323109" y="1900304"/>
            <a:ext cx="6459319" cy="32431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326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067347"/>
            <a:ext cx="8392981" cy="369791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400" b="1" dirty="0"/>
              <a:t>[New] </a:t>
            </a:r>
            <a:r>
              <a:rPr lang="en-US" sz="1400" dirty="0"/>
              <a:t>Batch update now a separate modal window</a:t>
            </a:r>
          </a:p>
          <a:p>
            <a:r>
              <a:rPr lang="en-US" sz="1400" dirty="0"/>
              <a:t>Previously expanded on the page. Now clearer actions and related activities.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FontTx/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933820" cy="832957"/>
          </a:xfrm>
        </p:spPr>
        <p:txBody>
          <a:bodyPr/>
          <a:lstStyle/>
          <a:p>
            <a:r>
              <a:rPr lang="en-US" sz="4000" dirty="0"/>
              <a:t>Admin Tab - Enhanced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96322-1200-47EE-B6F9-A528E462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87" y="1998725"/>
            <a:ext cx="6933820" cy="31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3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067347"/>
            <a:ext cx="8392981" cy="369791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400" b="1" dirty="0"/>
              <a:t>[Fixed] </a:t>
            </a:r>
            <a:r>
              <a:rPr lang="en-US" sz="1400" dirty="0"/>
              <a:t>Dashboard not loading for some staff</a:t>
            </a:r>
          </a:p>
          <a:p>
            <a:pPr marL="342900" indent="-342900">
              <a:buFontTx/>
              <a:buAutoNum type="arabicPeriod"/>
            </a:pPr>
            <a:r>
              <a:rPr lang="en-US" sz="1400" b="1" dirty="0"/>
              <a:t>[Fixed] </a:t>
            </a:r>
            <a:r>
              <a:rPr lang="en-US" sz="1400" dirty="0"/>
              <a:t>Clicking on category of courses in graphic now displays those courses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FontTx/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933820" cy="832957"/>
          </a:xfrm>
        </p:spPr>
        <p:txBody>
          <a:bodyPr/>
          <a:lstStyle/>
          <a:p>
            <a:r>
              <a:rPr lang="en-US" sz="4000" dirty="0"/>
              <a:t>Dashboard - Fixes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53DC5-30EB-40E4-9532-D0477BF3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82" y="1824655"/>
            <a:ext cx="6439711" cy="320200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19105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800" dirty="0"/>
              <a:t>Thank you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76175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011385"/>
            <a:ext cx="8392981" cy="350048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Lecture recordings and uploads to mediapublish.ac.nz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846265"/>
          </a:xfrm>
        </p:spPr>
        <p:txBody>
          <a:bodyPr/>
          <a:lstStyle/>
          <a:p>
            <a:r>
              <a:rPr lang="en-US" sz="3000" dirty="0" err="1"/>
              <a:t>Mediastore</a:t>
            </a:r>
            <a:r>
              <a:rPr lang="en-US" sz="3000" dirty="0"/>
              <a:t> Stats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56133" y="4765262"/>
            <a:ext cx="642730" cy="355997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A0E001-002E-4408-B539-8777ABFEE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67486"/>
              </p:ext>
            </p:extLst>
          </p:nvPr>
        </p:nvGraphicFramePr>
        <p:xfrm>
          <a:off x="986079" y="1467975"/>
          <a:ext cx="7045036" cy="353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64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080655"/>
            <a:ext cx="8392981" cy="350048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Page views of uploads to Mediapublish.ac.nz by project folder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846265"/>
          </a:xfrm>
        </p:spPr>
        <p:txBody>
          <a:bodyPr/>
          <a:lstStyle/>
          <a:p>
            <a:r>
              <a:rPr lang="en-US" sz="3000" dirty="0" err="1"/>
              <a:t>Mediastore</a:t>
            </a:r>
            <a:r>
              <a:rPr lang="en-US" sz="3000" dirty="0"/>
              <a:t> Stats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56133" y="4765262"/>
            <a:ext cx="642730" cy="355997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328503-392B-4C29-94F1-A7052702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74018"/>
              </p:ext>
            </p:extLst>
          </p:nvPr>
        </p:nvGraphicFramePr>
        <p:xfrm>
          <a:off x="844647" y="1650365"/>
          <a:ext cx="7160101" cy="27660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58710">
                  <a:extLst>
                    <a:ext uri="{9D8B030D-6E8A-4147-A177-3AD203B41FA5}">
                      <a16:colId xmlns:a16="http://schemas.microsoft.com/office/drawing/2014/main" val="2410187873"/>
                    </a:ext>
                  </a:extLst>
                </a:gridCol>
                <a:gridCol w="1536492">
                  <a:extLst>
                    <a:ext uri="{9D8B030D-6E8A-4147-A177-3AD203B41FA5}">
                      <a16:colId xmlns:a16="http://schemas.microsoft.com/office/drawing/2014/main" val="744442538"/>
                    </a:ext>
                  </a:extLst>
                </a:gridCol>
                <a:gridCol w="2188564">
                  <a:extLst>
                    <a:ext uri="{9D8B030D-6E8A-4147-A177-3AD203B41FA5}">
                      <a16:colId xmlns:a16="http://schemas.microsoft.com/office/drawing/2014/main" val="197140116"/>
                    </a:ext>
                  </a:extLst>
                </a:gridCol>
                <a:gridCol w="1776335">
                  <a:extLst>
                    <a:ext uri="{9D8B030D-6E8A-4147-A177-3AD203B41FA5}">
                      <a16:colId xmlns:a16="http://schemas.microsoft.com/office/drawing/2014/main" val="3334080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u="none" strike="noStrike" dirty="0">
                          <a:effectLst/>
                        </a:rPr>
                        <a:t>Project Folder</a:t>
                      </a:r>
                      <a:endParaRPr lang="en-N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1" u="none" strike="noStrike" dirty="0">
                          <a:effectLst/>
                        </a:rPr>
                        <a:t>Count of URLs</a:t>
                      </a:r>
                      <a:endParaRPr lang="en-N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Sum of Unique Page Views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1" u="none" strike="noStrike" dirty="0">
                          <a:effectLst/>
                        </a:rPr>
                        <a:t>Sum of Page Views</a:t>
                      </a:r>
                      <a:endParaRPr lang="en-N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7194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2020_STUDYPLAN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737,921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912,103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51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CMS_SCIENCE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129,093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208,762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34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CMS_ARTS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15,789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20,179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761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CMS_ENG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13,341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17,942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8296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CMS_BUSINESS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8,944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099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5,371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287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CMS_LAW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5,494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40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CMS_FMHS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9215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391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FOED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036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FOOD_SAFETY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637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CMS_FOED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6379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ARTS_1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789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23E447-43DE-4B3E-AEFD-71F1B534C5AE}"/>
              </a:ext>
            </a:extLst>
          </p:cNvPr>
          <p:cNvSpPr txBox="1"/>
          <p:nvPr/>
        </p:nvSpPr>
        <p:spPr>
          <a:xfrm>
            <a:off x="117764" y="4724444"/>
            <a:ext cx="2749151" cy="307777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1400" dirty="0"/>
              <a:t>Report: Top 5,000 rows (maximum)</a:t>
            </a:r>
          </a:p>
        </p:txBody>
      </p:sp>
    </p:spTree>
    <p:extLst>
      <p:ext uri="{BB962C8B-B14F-4D97-AF65-F5344CB8AC3E}">
        <p14:creationId xmlns:p14="http://schemas.microsoft.com/office/powerpoint/2010/main" val="33160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800" dirty="0"/>
              <a:t>New LTR Release: 26</a:t>
            </a:r>
            <a:r>
              <a:rPr lang="en-US" sz="2800" baseline="30000" dirty="0"/>
              <a:t>th</a:t>
            </a:r>
            <a:r>
              <a:rPr lang="en-US" sz="2800" dirty="0"/>
              <a:t> May 2020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06225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98D2F1-B390-4543-9F88-0054EC071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2"/>
          <a:stretch/>
        </p:blipFill>
        <p:spPr>
          <a:xfrm>
            <a:off x="5992806" y="323401"/>
            <a:ext cx="2782104" cy="42174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8" y="1198579"/>
            <a:ext cx="5208928" cy="3466621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When adding a lecture recording from a previous term they would display at bottom of Recordings list due to sorting by date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[New] </a:t>
            </a:r>
            <a:r>
              <a:rPr lang="en-US" sz="1800" dirty="0">
                <a:latin typeface="+mn-lt"/>
              </a:rPr>
              <a:t>Defaults to current date and time – can be updated before saving or edited later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799162" cy="894917"/>
          </a:xfrm>
        </p:spPr>
        <p:txBody>
          <a:bodyPr/>
          <a:lstStyle/>
          <a:p>
            <a:r>
              <a:rPr lang="en-US" sz="3000" dirty="0"/>
              <a:t>Ad-hoc recording dates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4798D-2E84-4BA3-B05A-844405A255A1}"/>
              </a:ext>
            </a:extLst>
          </p:cNvPr>
          <p:cNvSpPr/>
          <p:nvPr/>
        </p:nvSpPr>
        <p:spPr>
          <a:xfrm>
            <a:off x="6063790" y="2989592"/>
            <a:ext cx="2625435" cy="59034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CD81B4-9BF0-4556-AD36-B520A1590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81"/>
          <a:stretch/>
        </p:blipFill>
        <p:spPr>
          <a:xfrm>
            <a:off x="537379" y="3166180"/>
            <a:ext cx="5026500" cy="13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A7FD25-2945-4955-B607-2D896D6B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8" y="3549330"/>
            <a:ext cx="6913418" cy="1379023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D7FD29-163C-4BB7-994E-BCEB037F0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26"/>
          <a:stretch/>
        </p:blipFill>
        <p:spPr>
          <a:xfrm>
            <a:off x="6100744" y="160541"/>
            <a:ext cx="2851475" cy="324972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6" y="1022773"/>
            <a:ext cx="5596857" cy="3573155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Previously only able to add lecture recordings captured via LTR process as ad-hoc recordings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[New] </a:t>
            </a:r>
            <a:r>
              <a:rPr lang="en-US" sz="1800" dirty="0">
                <a:latin typeface="+mn-lt"/>
              </a:rPr>
              <a:t>Ability to paste in </a:t>
            </a:r>
            <a:r>
              <a:rPr lang="en-US" sz="1800" dirty="0" err="1">
                <a:latin typeface="+mn-lt"/>
              </a:rPr>
              <a:t>mediastore</a:t>
            </a:r>
            <a:r>
              <a:rPr lang="en-US" sz="1800" dirty="0">
                <a:latin typeface="+mn-lt"/>
              </a:rPr>
              <a:t> links from content uploaded to mediapublish.ac.nz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[New] </a:t>
            </a:r>
            <a:r>
              <a:rPr lang="en-US" sz="1800" dirty="0">
                <a:latin typeface="+mn-lt"/>
              </a:rPr>
              <a:t>Defaults to current date and time – can be updated before saving or edited later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Sort order – newest date/time at top: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799162" cy="894917"/>
          </a:xfrm>
        </p:spPr>
        <p:txBody>
          <a:bodyPr/>
          <a:lstStyle/>
          <a:p>
            <a:r>
              <a:rPr lang="en-US" sz="3000" dirty="0"/>
              <a:t>Ad-hoc recording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13A4FD-4545-4112-AF8F-4E1BBDEC4F4C}"/>
              </a:ext>
            </a:extLst>
          </p:cNvPr>
          <p:cNvSpPr/>
          <p:nvPr/>
        </p:nvSpPr>
        <p:spPr>
          <a:xfrm>
            <a:off x="6165273" y="1162762"/>
            <a:ext cx="2722418" cy="59034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239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7" y="1022773"/>
            <a:ext cx="8392981" cy="35731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+mn-lt"/>
              </a:rPr>
              <a:t>[New] </a:t>
            </a:r>
            <a:r>
              <a:rPr lang="en-US" sz="1800" dirty="0">
                <a:latin typeface="+mn-lt"/>
              </a:rPr>
              <a:t>Recordings tab in Canvas has been updated so that clicking on play icon or image will open video in new tab</a:t>
            </a:r>
            <a:endParaRPr lang="en-NZ" sz="180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1"/>
            <a:ext cx="6799162" cy="735428"/>
          </a:xfrm>
        </p:spPr>
        <p:txBody>
          <a:bodyPr/>
          <a:lstStyle/>
          <a:p>
            <a:r>
              <a:rPr lang="en-US" sz="3000" dirty="0"/>
              <a:t>Play recording in new tab 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AF120-F266-4492-8162-B168E642E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740" r="60785" b="11179"/>
          <a:stretch/>
        </p:blipFill>
        <p:spPr>
          <a:xfrm>
            <a:off x="569228" y="1835892"/>
            <a:ext cx="4133088" cy="228483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596490-F327-4F0E-9AD2-9B98959CF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3" t="3540" r="55719" b="19379"/>
          <a:stretch/>
        </p:blipFill>
        <p:spPr>
          <a:xfrm>
            <a:off x="4524323" y="2230746"/>
            <a:ext cx="4180765" cy="228483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52949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108" y="1022773"/>
            <a:ext cx="8125310" cy="1893609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Recordings that have been shared to other sections not reflected in ‘student view’ for Staff (e.g. if all L01C recordings have been shared with L02 section)</a:t>
            </a:r>
            <a:endParaRPr lang="en-US" sz="160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[New] </a:t>
            </a:r>
            <a:r>
              <a:rPr lang="en-US" sz="1800" dirty="0">
                <a:latin typeface="+mn-lt"/>
              </a:rPr>
              <a:t>Displays all published recordings for selected section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799162" cy="894917"/>
          </a:xfrm>
        </p:spPr>
        <p:txBody>
          <a:bodyPr/>
          <a:lstStyle/>
          <a:p>
            <a:r>
              <a:rPr lang="en-US" sz="3000" dirty="0"/>
              <a:t>Shared recordings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B61A3-5178-47C2-8CFA-21DD4007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98" y="2206306"/>
            <a:ext cx="6820465" cy="273695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5391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869" y="1944329"/>
            <a:ext cx="8027984" cy="627421"/>
          </a:xfrm>
        </p:spPr>
        <p:txBody>
          <a:bodyPr/>
          <a:lstStyle/>
          <a:p>
            <a:r>
              <a:rPr lang="en-US" dirty="0"/>
              <a:t>Digital Course Outline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7866" y="2777566"/>
            <a:ext cx="8027987" cy="792452"/>
          </a:xfrm>
        </p:spPr>
        <p:txBody>
          <a:bodyPr/>
          <a:lstStyle/>
          <a:p>
            <a:r>
              <a:rPr lang="en-US" dirty="0"/>
              <a:t>Semester 2 reminders and upcoming release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32669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UoApowerpoint-169</Template>
  <TotalTime>6617</TotalTime>
  <Words>796</Words>
  <Application>Microsoft Office PowerPoint</Application>
  <PresentationFormat>On-screen Show (16:9)</PresentationFormat>
  <Paragraphs>235</Paragraphs>
  <Slides>19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Custom Design</vt:lpstr>
      <vt:lpstr>Lecture Recordings &amp; DCO</vt:lpstr>
      <vt:lpstr>Mediastore Stats</vt:lpstr>
      <vt:lpstr>Mediastore Stats</vt:lpstr>
      <vt:lpstr>PowerPoint Presentation</vt:lpstr>
      <vt:lpstr>Ad-hoc recording dates</vt:lpstr>
      <vt:lpstr>Ad-hoc recording</vt:lpstr>
      <vt:lpstr>Play recording in new tab </vt:lpstr>
      <vt:lpstr>Shared recordings</vt:lpstr>
      <vt:lpstr>Digital Course Outline</vt:lpstr>
      <vt:lpstr>Key Dates 2020 Course Outlines</vt:lpstr>
      <vt:lpstr>S2 Progress  </vt:lpstr>
      <vt:lpstr>DCO 2020 Timeline</vt:lpstr>
      <vt:lpstr>PowerPoint Presentation</vt:lpstr>
      <vt:lpstr>Course Outline Search</vt:lpstr>
      <vt:lpstr>Advanced Search</vt:lpstr>
      <vt:lpstr>Admin Tab - Enhanced</vt:lpstr>
      <vt:lpstr>Admin Tab - Enhanced</vt:lpstr>
      <vt:lpstr>Dashboard - Fixes</vt:lpstr>
      <vt:lpstr>PowerPoint Presentation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Sinclair</dc:creator>
  <cp:lastModifiedBy>Gemma Sinclair</cp:lastModifiedBy>
  <cp:revision>198</cp:revision>
  <dcterms:created xsi:type="dcterms:W3CDTF">2019-06-03T04:17:40Z</dcterms:created>
  <dcterms:modified xsi:type="dcterms:W3CDTF">2020-06-07T21:29:32Z</dcterms:modified>
</cp:coreProperties>
</file>