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4"/>
  </p:notesMasterIdLst>
  <p:handoutMasterIdLst>
    <p:handoutMasterId r:id="rId25"/>
  </p:handoutMasterIdLst>
  <p:sldIdLst>
    <p:sldId id="266" r:id="rId2"/>
    <p:sldId id="435" r:id="rId3"/>
    <p:sldId id="460" r:id="rId4"/>
    <p:sldId id="360" r:id="rId5"/>
    <p:sldId id="381" r:id="rId6"/>
    <p:sldId id="316" r:id="rId7"/>
    <p:sldId id="461" r:id="rId8"/>
    <p:sldId id="398" r:id="rId9"/>
    <p:sldId id="462" r:id="rId10"/>
    <p:sldId id="440" r:id="rId11"/>
    <p:sldId id="446" r:id="rId12"/>
    <p:sldId id="448" r:id="rId13"/>
    <p:sldId id="449" r:id="rId14"/>
    <p:sldId id="453" r:id="rId15"/>
    <p:sldId id="450" r:id="rId16"/>
    <p:sldId id="451" r:id="rId17"/>
    <p:sldId id="452" r:id="rId18"/>
    <p:sldId id="443" r:id="rId19"/>
    <p:sldId id="455" r:id="rId20"/>
    <p:sldId id="458" r:id="rId21"/>
    <p:sldId id="463" r:id="rId22"/>
    <p:sldId id="328" r:id="rId2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83291" autoAdjust="0"/>
  </p:normalViewPr>
  <p:slideViewPr>
    <p:cSldViewPr snapToGrid="0" snapToObjects="1">
      <p:cViewPr varScale="1">
        <p:scale>
          <a:sx n="143" d="100"/>
          <a:sy n="143" d="100"/>
        </p:scale>
        <p:origin x="282" y="114"/>
      </p:cViewPr>
      <p:guideLst>
        <p:guide orient="horz" pos="3016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78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Canvas integration via LTI. Panopto also has Zoom integration and are working on Teams integration.</a:t>
            </a:r>
          </a:p>
          <a:p>
            <a:endParaRPr lang="en-NZ" dirty="0"/>
          </a:p>
          <a:p>
            <a:r>
              <a:rPr lang="en-NZ" dirty="0"/>
              <a:t>Flipped Classroom is the ability to record content outside of lecture theatre and edit/publish video content for students to consume before an active session.</a:t>
            </a:r>
          </a:p>
          <a:p>
            <a:endParaRPr lang="en-NZ" dirty="0"/>
          </a:p>
          <a:p>
            <a:r>
              <a:rPr lang="en-NZ" dirty="0"/>
              <a:t>Lecture Capture – publish lecture recordings to Panopto. This requires two phases of integration with our lecture theatre recording systems.</a:t>
            </a:r>
          </a:p>
          <a:p>
            <a:endParaRPr lang="en-NZ" dirty="0"/>
          </a:p>
          <a:p>
            <a:r>
              <a:rPr lang="en-NZ" dirty="0"/>
              <a:t>Video analytics – measure engagement with video content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60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Currently teaching staff record video content using Zoom, then edit the recordings using Windows Movie Maker or BB </a:t>
            </a:r>
            <a:r>
              <a:rPr lang="en-NZ" dirty="0" err="1"/>
              <a:t>Flashplayer</a:t>
            </a:r>
            <a:r>
              <a:rPr lang="en-NZ" dirty="0"/>
              <a:t>, then upload the video to </a:t>
            </a:r>
            <a:r>
              <a:rPr lang="en-NZ" dirty="0" err="1"/>
              <a:t>mediapublish</a:t>
            </a:r>
            <a:r>
              <a:rPr lang="en-NZ" dirty="0"/>
              <a:t> site, then wait for an email and copy the published video URL as an ad-hoc Recording in Canvas.</a:t>
            </a:r>
          </a:p>
          <a:p>
            <a:endParaRPr lang="en-NZ" dirty="0"/>
          </a:p>
          <a:p>
            <a:r>
              <a:rPr lang="en-NZ" dirty="0"/>
              <a:t>With Panopto you can record from on your device – laptop/PC/mobile with the option of also capturing webcam as well as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2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 capture or upload a pre-recorded video into Panopto the system uses Automatic Speech Recognition (ASR) and Optical Character Recognition (OCR) technology to automatically index and time-stamp every word that’s spoken or displayed on-screen. Panopto also uses Slide Content Ingestion to index the PowerPoint or Keynote presentation slides.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1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Instead of using another tool to edit the recording there is an inbuilt editor in Panopto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60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You can also create knowledge checkpoints in your video and make the content interactive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07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Through automated indexing and transcripts, staff and students will be able to search within video content to find the relevant portion of the video.</a:t>
            </a:r>
          </a:p>
          <a:p>
            <a:endParaRPr lang="en-NZ" dirty="0"/>
          </a:p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who received audio transcripts for lectures (recorded on Zoom) highlighted that learning was more effective when they could read text at the same time as listening and watching. </a:t>
            </a:r>
          </a:p>
          <a:p>
            <a:r>
              <a:rPr lang="en-NZ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 was much easier with a transcript particularly the ability to search and revisit specific parts of a lecture.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6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At this stage the contract is being worked through by Procurement so we are still in early stages.</a:t>
            </a:r>
          </a:p>
          <a:p>
            <a:endParaRPr lang="en-NZ" dirty="0"/>
          </a:p>
          <a:p>
            <a:r>
              <a:rPr lang="en-NZ" dirty="0"/>
              <a:t>However the intention is to do a pilot using the Panopto LTI this year during Semester 2. Exact timing TBD.</a:t>
            </a:r>
          </a:p>
          <a:p>
            <a:endParaRPr lang="en-NZ" dirty="0"/>
          </a:p>
          <a:p>
            <a:r>
              <a:rPr lang="en-NZ" dirty="0"/>
              <a:t>Lecture recordings integration is also expected to start during Semester 2 – dependent on replacing the current developer vacancy in the L&amp;T value stream.</a:t>
            </a:r>
          </a:p>
          <a:p>
            <a:endParaRPr lang="en-NZ" dirty="0"/>
          </a:p>
          <a:p>
            <a:r>
              <a:rPr lang="en-NZ" dirty="0"/>
              <a:t>Best Case scenario we would be looking to enable the LTI and have the lecture recordings available in early 2022.</a:t>
            </a:r>
          </a:p>
          <a:p>
            <a:r>
              <a:rPr lang="en-NZ" dirty="0"/>
              <a:t>Phase 3 of the implantation is replacing the current lecture recording scheduling system which is significant. The outcome of this will be a Panopto interface on the lecture theatre podium sometime in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1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Automated transcripts will be in English for all courses (only able to select one default language)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63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4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93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0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/>
              <a:t>SSO = Student Services Online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6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38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93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49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1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case approved and currently working through procurement. Next steps will be to test the Panopto LTI in Canvas.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 can now provide an effective cloud solution with features that surpass the existing bespoke solution which has components moving into sunset state.</a:t>
            </a:r>
            <a:endParaRPr lang="en-NZ" sz="1200" dirty="0">
              <a:latin typeface="Myriad Set Pro Thin" charset="0"/>
              <a:ea typeface="Myriad Set Pro Thin" charset="0"/>
              <a:cs typeface="Myriad Set Pro Thi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1200" dirty="0">
              <a:latin typeface="Myriad Set Pro Thin" charset="0"/>
              <a:ea typeface="Myriad Set Pro Thin" charset="0"/>
              <a:cs typeface="Myriad Set Pro Thin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Myriad Set Pro Thin" charset="0"/>
                <a:ea typeface="Myriad Set Pro Thin" charset="0"/>
                <a:cs typeface="Myriad Set Pro Thin" charset="0"/>
              </a:rPr>
              <a:t>Panopto is used over 600 Universities globally, including AUT, Victoria and Lincoln in NZ. Their Support Office in Sydney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1717042"/>
            <a:ext cx="8027984" cy="62742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351260"/>
            <a:ext cx="8027987" cy="79245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4456152"/>
            <a:ext cx="3423062" cy="331352"/>
          </a:xfrm>
          <a:prstGeom prst="rect">
            <a:avLst/>
          </a:prstGeo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Monday, 5 July 2021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300037"/>
            <a:ext cx="1979866" cy="6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12107" y="1542043"/>
            <a:ext cx="8392981" cy="303910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12107" y="234390"/>
            <a:ext cx="6134413" cy="1164642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9538" y="1709928"/>
            <a:ext cx="5192582" cy="29717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9538" y="257290"/>
            <a:ext cx="5192582" cy="1224037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052818"/>
            <a:ext cx="3096000" cy="36289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7826" y="1773936"/>
            <a:ext cx="4909118" cy="285292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57826" y="327686"/>
            <a:ext cx="4909118" cy="1226793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520125" y="1016242"/>
            <a:ext cx="3096000" cy="2147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520125" y="3409766"/>
            <a:ext cx="1439998" cy="12170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176127" y="3409767"/>
            <a:ext cx="1439998" cy="1217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987552"/>
            <a:ext cx="7880095" cy="36027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16" y="241746"/>
            <a:ext cx="1683035" cy="55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77863" y="1710928"/>
            <a:ext cx="8027987" cy="2384822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32" y="300037"/>
            <a:ext cx="1979866" cy="65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5/07/2021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89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919969" y="1318761"/>
            <a:ext cx="914400" cy="685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056133" y="4765262"/>
            <a:ext cx="642730" cy="3559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1" r:id="rId8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18" Type="http://schemas.openxmlformats.org/officeDocument/2006/relationships/image" Target="../media/image17.png"/><Relationship Id="rId3" Type="http://schemas.openxmlformats.org/officeDocument/2006/relationships/hyperlink" Target="https://www.panopto.com/about/news/22-of-the-top-25-universities-worldwide-choose-panopto/" TargetMode="Externa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nopto.com/about/news/panopto-expands-global-video-cloud-launches-new-data-center-in-australia/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https://www.panopto.com/about/news/panopto-wins-training-magazine-network-choice-award-for-best-authoring-tools/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1.png"/><Relationship Id="rId19" Type="http://schemas.microsoft.com/office/2007/relationships/hdphoto" Target="../media/hdphoto3.wdp"/><Relationship Id="rId4" Type="http://schemas.openxmlformats.org/officeDocument/2006/relationships/hyperlink" Target="https://www.panopto.com/gartner-magic-quadrant-enterprise-video-content-management/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mo.hosted.panopto.com/Panopto/Pages/Viewer.aspx?id=f9c7625e-1e4f-4481-9b3c-dfbfbb2d338c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hyperlink" Target="https://demo.hosted.panopto.com/Panopto/Pages/Viewer.aspx?id=37875313-2bca-4119-9973-0f0400626708" TargetMode="External"/><Relationship Id="rId9" Type="http://schemas.openxmlformats.org/officeDocument/2006/relationships/hyperlink" Target="https://howtovideos.hosted.panopto.com/Panopto/Pages/Viewer.aspx?id=487dfa32-80d6-469e-b36d-a9bc0107993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866" y="1846887"/>
            <a:ext cx="8027984" cy="627421"/>
          </a:xfrm>
        </p:spPr>
        <p:txBody>
          <a:bodyPr/>
          <a:lstStyle/>
          <a:p>
            <a:r>
              <a:rPr lang="en-US" sz="3200" dirty="0"/>
              <a:t>DCO &amp; Panopto Video Platform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7863" y="2669192"/>
            <a:ext cx="8027987" cy="792452"/>
          </a:xfrm>
        </p:spPr>
        <p:txBody>
          <a:bodyPr/>
          <a:lstStyle/>
          <a:p>
            <a:r>
              <a:rPr lang="en-US" dirty="0"/>
              <a:t>Canvas Townhall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593491" y="4149230"/>
            <a:ext cx="5554547" cy="331352"/>
          </a:xfrm>
        </p:spPr>
        <p:txBody>
          <a:bodyPr/>
          <a:lstStyle/>
          <a:p>
            <a:r>
              <a:rPr lang="en-US" sz="2000" dirty="0"/>
              <a:t>Gemma Sinclair – Product Owner</a:t>
            </a:r>
            <a:endParaRPr lang="en-NZ" sz="2000" dirty="0"/>
          </a:p>
          <a:p>
            <a:r>
              <a:rPr lang="en-NZ" dirty="0"/>
              <a:t>July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1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Panopto Video Platform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419786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8392981" cy="33145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Used by 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  <a:hlinkClick r:id="rId3"/>
              </a:rPr>
              <a:t>22 of the top 25 globally ranked universities</a:t>
            </a:r>
            <a:endParaRPr lang="en-NZ" sz="1400" dirty="0">
              <a:latin typeface="Verdana" panose="020B0604030504040204" pitchFamily="34" charset="0"/>
              <a:ea typeface="Verdana" panose="020B0604030504040204" pitchFamily="34" charset="0"/>
              <a:cs typeface="Myriad Set Pro Thi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Recognised as video content management Leader by 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  <a:hlinkClick r:id="rId4"/>
              </a:rPr>
              <a:t>Gartner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 for 4 years running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  <a:hlinkClick r:id="rId5"/>
              </a:rPr>
              <a:t>Award-winning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 video software for education and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Recently launched new AWS 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  <a:hlinkClick r:id="rId6"/>
              </a:rPr>
              <a:t>Australia/NZ data centre</a:t>
            </a: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  <a:cs typeface="Myriad Set Pro Thin" charset="0"/>
              </a:rPr>
              <a:t> in in Sydney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889881" y="4765262"/>
            <a:ext cx="642730" cy="355997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Panopto</a:t>
            </a:r>
            <a:endParaRPr lang="en-NZ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14342A-3BC0-4D52-BE35-91EE72C376C3}"/>
              </a:ext>
            </a:extLst>
          </p:cNvPr>
          <p:cNvGrpSpPr/>
          <p:nvPr/>
        </p:nvGrpSpPr>
        <p:grpSpPr>
          <a:xfrm>
            <a:off x="-9098" y="3911883"/>
            <a:ext cx="9238483" cy="1227671"/>
            <a:chOff x="39391" y="3911883"/>
            <a:chExt cx="9238483" cy="1227671"/>
          </a:xfrm>
        </p:grpSpPr>
        <p:pic>
          <p:nvPicPr>
            <p:cNvPr id="7" name="Picture 18" descr="Image result for raffles institution logo transparent">
              <a:extLst>
                <a:ext uri="{FF2B5EF4-FFF2-40B4-BE49-F238E27FC236}">
                  <a16:creationId xmlns:a16="http://schemas.microsoft.com/office/drawing/2014/main" id="{46072E0D-ED4E-47B2-869C-0A2522A77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429" y="4431428"/>
              <a:ext cx="912645" cy="5627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D88254-2AFA-44F5-8310-959A01D09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5209" r="74603" b="1"/>
            <a:stretch/>
          </p:blipFill>
          <p:spPr>
            <a:xfrm>
              <a:off x="3069290" y="3911883"/>
              <a:ext cx="1924465" cy="56945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6CF644-B213-45D7-B4F7-0E5F6C18E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9683" t="1" r="49206" b="5611"/>
            <a:stretch/>
          </p:blipFill>
          <p:spPr>
            <a:xfrm>
              <a:off x="6368217" y="3955868"/>
              <a:ext cx="747767" cy="4537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1BDF21-72AB-4E1B-8A5F-873FFC58E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97344" y="3997681"/>
              <a:ext cx="884559" cy="42262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AC1066-C38A-4366-8A0A-D8C287600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64380" y="3955868"/>
              <a:ext cx="813494" cy="4796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4FFAEE-159D-41CB-A079-DA23CB472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4285" t="-5610" r="25398" b="5611"/>
            <a:stretch/>
          </p:blipFill>
          <p:spPr>
            <a:xfrm>
              <a:off x="7310870" y="4472392"/>
              <a:ext cx="604766" cy="418684"/>
            </a:xfrm>
            <a:prstGeom prst="rect">
              <a:avLst/>
            </a:prstGeom>
          </p:spPr>
        </p:pic>
        <p:pic>
          <p:nvPicPr>
            <p:cNvPr id="14" name="Picture 32">
              <a:extLst>
                <a:ext uri="{FF2B5EF4-FFF2-40B4-BE49-F238E27FC236}">
                  <a16:creationId xmlns:a16="http://schemas.microsoft.com/office/drawing/2014/main" id="{2D1C8E9D-C3BF-4687-B7BD-AB78BBCD0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tretch>
              <a:fillRect/>
            </a:stretch>
          </p:blipFill>
          <p:spPr bwMode="auto">
            <a:xfrm>
              <a:off x="7410521" y="4093576"/>
              <a:ext cx="756482" cy="185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nus">
              <a:extLst>
                <a:ext uri="{FF2B5EF4-FFF2-40B4-BE49-F238E27FC236}">
                  <a16:creationId xmlns:a16="http://schemas.microsoft.com/office/drawing/2014/main" id="{FC89CB25-7BC8-43F4-9873-F22BC69570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8" t="20551" r="17555" b="23020"/>
            <a:stretch/>
          </p:blipFill>
          <p:spPr bwMode="auto">
            <a:xfrm>
              <a:off x="319255" y="4607715"/>
              <a:ext cx="751704" cy="34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Hong Kong Polytechnic University">
              <a:extLst>
                <a:ext uri="{FF2B5EF4-FFF2-40B4-BE49-F238E27FC236}">
                  <a16:creationId xmlns:a16="http://schemas.microsoft.com/office/drawing/2014/main" id="{9D91CEEF-6BFC-4D9D-BDFB-1CB3539BE6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5793" y="4582341"/>
              <a:ext cx="1439585" cy="278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D163F74-FF24-4209-9C81-D219602B39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6363"/>
            <a:stretch/>
          </p:blipFill>
          <p:spPr>
            <a:xfrm>
              <a:off x="39391" y="3939869"/>
              <a:ext cx="3042442" cy="583958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7F4450A-1EEB-451A-A242-389D1B79F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99052" y="4428120"/>
              <a:ext cx="1181249" cy="7114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BD888A8-5B6B-42E8-A959-FE0AE3DEC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112" t="3632" r="15009" b="14962"/>
            <a:stretch/>
          </p:blipFill>
          <p:spPr>
            <a:xfrm>
              <a:off x="1358748" y="4377434"/>
              <a:ext cx="1268777" cy="671705"/>
            </a:xfrm>
            <a:prstGeom prst="rect">
              <a:avLst/>
            </a:prstGeom>
          </p:spPr>
        </p:pic>
        <p:pic>
          <p:nvPicPr>
            <p:cNvPr id="22" name="Picture 2" descr="Image result for singapore social science university">
              <a:extLst>
                <a:ext uri="{FF2B5EF4-FFF2-40B4-BE49-F238E27FC236}">
                  <a16:creationId xmlns:a16="http://schemas.microsoft.com/office/drawing/2014/main" id="{7085AEB8-3AD8-408C-A056-7EF1C6105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381" y="4608459"/>
              <a:ext cx="502727" cy="252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Panopto logo">
            <a:extLst>
              <a:ext uri="{FF2B5EF4-FFF2-40B4-BE49-F238E27FC236}">
                <a16:creationId xmlns:a16="http://schemas.microsoft.com/office/drawing/2014/main" id="{5FA86CE2-7E45-4127-A968-19267FE3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32" y="2643727"/>
            <a:ext cx="3129464" cy="114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20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163F41-00FB-41AE-90FB-642A9BB0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Panopto Features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18908-B30C-4EA3-BC30-D2689D3DF0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56133" y="4661356"/>
            <a:ext cx="642730" cy="355997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5687AC-21EC-4F53-88B0-FC00312F8B9B}"/>
              </a:ext>
            </a:extLst>
          </p:cNvPr>
          <p:cNvGrpSpPr/>
          <p:nvPr/>
        </p:nvGrpSpPr>
        <p:grpSpPr>
          <a:xfrm>
            <a:off x="1572935" y="3257097"/>
            <a:ext cx="2537878" cy="1439542"/>
            <a:chOff x="-1320800" y="759691"/>
            <a:chExt cx="10363200" cy="54877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15E98C-42F4-498A-A8E5-EEB8A29E87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320800" y="759691"/>
              <a:ext cx="10363200" cy="5487784"/>
            </a:xfrm>
            <a:prstGeom prst="rect">
              <a:avLst/>
            </a:prstGeom>
          </p:spPr>
        </p:pic>
        <p:pic>
          <p:nvPicPr>
            <p:cNvPr id="7" name="Picture 6">
              <a:hlinkClick r:id="rId4"/>
              <a:extLst>
                <a:ext uri="{FF2B5EF4-FFF2-40B4-BE49-F238E27FC236}">
                  <a16:creationId xmlns:a16="http://schemas.microsoft.com/office/drawing/2014/main" id="{5846B6A1-56D5-4608-BC4B-785BB332B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9" r="657" b="561"/>
            <a:stretch/>
          </p:blipFill>
          <p:spPr>
            <a:xfrm>
              <a:off x="80386" y="1161563"/>
              <a:ext cx="7576457" cy="4344933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B38BBBAF-81D7-4AD4-9FE4-5DBA34CB9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9323" y="1508763"/>
            <a:ext cx="2811167" cy="16976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20FE55-A72B-40EC-BD81-18FF06311EFD}"/>
              </a:ext>
            </a:extLst>
          </p:cNvPr>
          <p:cNvSpPr txBox="1">
            <a:spLocks/>
          </p:cNvSpPr>
          <p:nvPr/>
        </p:nvSpPr>
        <p:spPr>
          <a:xfrm>
            <a:off x="346713" y="3637732"/>
            <a:ext cx="1425968" cy="51722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Set Pro Thin" panose="0200020305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Lecture Capture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03CE46-18DA-484E-9825-D6F8397089C4}"/>
              </a:ext>
            </a:extLst>
          </p:cNvPr>
          <p:cNvCxnSpPr>
            <a:cxnSpLocks/>
          </p:cNvCxnSpPr>
          <p:nvPr/>
        </p:nvCxnSpPr>
        <p:spPr>
          <a:xfrm>
            <a:off x="537487" y="2552501"/>
            <a:ext cx="1011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871717D-DD09-4FB8-81A3-6AD6B305EF69}"/>
              </a:ext>
            </a:extLst>
          </p:cNvPr>
          <p:cNvSpPr txBox="1">
            <a:spLocks/>
          </p:cNvSpPr>
          <p:nvPr/>
        </p:nvSpPr>
        <p:spPr>
          <a:xfrm>
            <a:off x="4805469" y="1873121"/>
            <a:ext cx="1425968" cy="51722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Set Pro Thin" panose="0200020305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Flipped Classroom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CFAD1F-5E14-4E8D-A7B4-90F4F39BB064}"/>
              </a:ext>
            </a:extLst>
          </p:cNvPr>
          <p:cNvCxnSpPr>
            <a:cxnSpLocks/>
          </p:cNvCxnSpPr>
          <p:nvPr/>
        </p:nvCxnSpPr>
        <p:spPr>
          <a:xfrm>
            <a:off x="5012479" y="2552501"/>
            <a:ext cx="1011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77D67DC6-4559-4918-BA63-EFC9AFCDCB23}"/>
              </a:ext>
            </a:extLst>
          </p:cNvPr>
          <p:cNvSpPr txBox="1">
            <a:spLocks/>
          </p:cNvSpPr>
          <p:nvPr/>
        </p:nvSpPr>
        <p:spPr>
          <a:xfrm>
            <a:off x="394067" y="1881664"/>
            <a:ext cx="1419485" cy="90745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Set Pro Thin" panose="0200020305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Canvas</a:t>
            </a:r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491405-13F8-4B8B-B483-43451757529E}"/>
              </a:ext>
            </a:extLst>
          </p:cNvPr>
          <p:cNvCxnSpPr>
            <a:cxnSpLocks/>
          </p:cNvCxnSpPr>
          <p:nvPr/>
        </p:nvCxnSpPr>
        <p:spPr>
          <a:xfrm>
            <a:off x="537487" y="4271177"/>
            <a:ext cx="1011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EB9F9D-FE7C-414B-9D18-BAF5F3F9B66F}"/>
              </a:ext>
            </a:extLst>
          </p:cNvPr>
          <p:cNvGrpSpPr/>
          <p:nvPr/>
        </p:nvGrpSpPr>
        <p:grpSpPr>
          <a:xfrm>
            <a:off x="5953550" y="3192450"/>
            <a:ext cx="2884731" cy="1557498"/>
            <a:chOff x="7657025" y="3947089"/>
            <a:chExt cx="4599059" cy="2494351"/>
          </a:xfrm>
        </p:grpSpPr>
        <p:pic>
          <p:nvPicPr>
            <p:cNvPr id="16" name="Picture 4" descr="Create, upload, manage, and view video content with Panopto's Moodle integration">
              <a:extLst>
                <a:ext uri="{FF2B5EF4-FFF2-40B4-BE49-F238E27FC236}">
                  <a16:creationId xmlns:a16="http://schemas.microsoft.com/office/drawing/2014/main" id="{8124B85D-8E24-49C4-8B11-7DD5543E2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025" y="3947089"/>
              <a:ext cx="4599059" cy="249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Panopto's in-depth video analytics dashboard provides useful data on viewer engagement metrics">
              <a:hlinkClick r:id="rId9"/>
              <a:extLst>
                <a:ext uri="{FF2B5EF4-FFF2-40B4-BE49-F238E27FC236}">
                  <a16:creationId xmlns:a16="http://schemas.microsoft.com/office/drawing/2014/main" id="{1CBC3CD0-2220-4992-84B3-C5F177EAD5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02" t="13063" r="26695" b="32533"/>
            <a:stretch/>
          </p:blipFill>
          <p:spPr bwMode="auto">
            <a:xfrm>
              <a:off x="8416387" y="4201624"/>
              <a:ext cx="3049957" cy="195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ED00E58A-BBCF-429E-B05F-29BC14D26587}"/>
              </a:ext>
            </a:extLst>
          </p:cNvPr>
          <p:cNvSpPr txBox="1">
            <a:spLocks/>
          </p:cNvSpPr>
          <p:nvPr/>
        </p:nvSpPr>
        <p:spPr>
          <a:xfrm>
            <a:off x="4797797" y="3594676"/>
            <a:ext cx="1425968" cy="51722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yriad Set Pro Thin" panose="0200020305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Analytics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2BA4793-8122-449A-B552-318C86676F56}"/>
              </a:ext>
            </a:extLst>
          </p:cNvPr>
          <p:cNvCxnSpPr>
            <a:cxnSpLocks/>
          </p:cNvCxnSpPr>
          <p:nvPr/>
        </p:nvCxnSpPr>
        <p:spPr>
          <a:xfrm>
            <a:off x="5012479" y="4250836"/>
            <a:ext cx="101194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tudents can easily watch lectures and record assignments with Panopto's video player in Canvas">
            <a:extLst>
              <a:ext uri="{FF2B5EF4-FFF2-40B4-BE49-F238E27FC236}">
                <a16:creationId xmlns:a16="http://schemas.microsoft.com/office/drawing/2014/main" id="{0C752873-C558-4CB5-AA28-909218B0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34" y="1475673"/>
            <a:ext cx="2871698" cy="155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27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FC9DB1-178E-460E-BDEA-092D3194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Recording Content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1B61C-93E5-4156-80EB-CDFCBA378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D166A-450C-4979-AAB2-0FD2F56351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55"/>
          <a:stretch/>
        </p:blipFill>
        <p:spPr>
          <a:xfrm>
            <a:off x="1312333" y="1277722"/>
            <a:ext cx="6516511" cy="366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088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25C96F-4622-47AE-BBCC-9AA288CF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Automatic Indexing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1B61C-93E5-4156-80EB-CDFCBA378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ADF63-5186-4888-8801-DE2DABA57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233" y="1399032"/>
            <a:ext cx="6577534" cy="367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757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2CF887-8ED2-4305-948D-7592A0776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Video Editing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AA10C-3471-49A8-9E14-0ACFBA8B3A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55806-1B35-48AB-AF23-F8E69A322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00" y="1339757"/>
            <a:ext cx="6577200" cy="367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1206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187285-DEBE-4D91-BCC8-61026CA4E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732160" cy="1164642"/>
          </a:xfrm>
        </p:spPr>
        <p:txBody>
          <a:bodyPr/>
          <a:lstStyle/>
          <a:p>
            <a:r>
              <a:rPr lang="en-NZ" sz="4000" dirty="0"/>
              <a:t>Interactive video quiz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BC119-3F3B-4463-A089-927105F6C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C5D67-8118-4E4E-BAD4-A4B44882B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400" y="1399032"/>
            <a:ext cx="6577200" cy="365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37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158876-C320-47DC-910A-FE590FD83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782960" cy="1164642"/>
          </a:xfrm>
        </p:spPr>
        <p:txBody>
          <a:bodyPr/>
          <a:lstStyle/>
          <a:p>
            <a:r>
              <a:rPr lang="en-NZ" sz="4000" dirty="0"/>
              <a:t>Interactive video quiz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EBC119-3F3B-4463-A089-927105F6C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7E40EB-3865-4298-B347-1586DD6FD83C}"/>
              </a:ext>
            </a:extLst>
          </p:cNvPr>
          <p:cNvGrpSpPr/>
          <p:nvPr/>
        </p:nvGrpSpPr>
        <p:grpSpPr>
          <a:xfrm>
            <a:off x="1283400" y="1399032"/>
            <a:ext cx="6577200" cy="3657600"/>
            <a:chOff x="0" y="30552"/>
            <a:chExt cx="9144000" cy="50823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DC5D67-8118-4E4E-BAD4-A4B44882B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552"/>
              <a:ext cx="9144000" cy="508239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251F6A9-8AC0-4492-B5C8-67262FA3A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7161" y="516466"/>
              <a:ext cx="6121537" cy="38269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406324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737CAD-7D35-4916-BAAB-F2A80EA5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000" dirty="0"/>
              <a:t>Smart Search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A47A3A-A2DF-40F7-AC81-DD9DF2D43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61AA5A-087B-499C-B912-ADA08EBF7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733" y="1269023"/>
            <a:ext cx="6467347" cy="3572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683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106" y="234390"/>
            <a:ext cx="7104693" cy="1164642"/>
          </a:xfrm>
        </p:spPr>
        <p:txBody>
          <a:bodyPr/>
          <a:lstStyle/>
          <a:p>
            <a:r>
              <a:rPr lang="en-US" sz="4000" dirty="0"/>
              <a:t>Implementation Steps</a:t>
            </a:r>
            <a:endParaRPr lang="en-NZ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7786" y="1221828"/>
            <a:ext cx="6676697" cy="100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Enable Panopto LTI for Pilot courses – TBD, Semester 2,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Nominated courses across Faculties and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Record, edit and publish video content using Panopto in Canvas</a:t>
            </a:r>
          </a:p>
        </p:txBody>
      </p:sp>
      <p:sp>
        <p:nvSpPr>
          <p:cNvPr id="7" name="Rectangle 6"/>
          <p:cNvSpPr/>
          <p:nvPr/>
        </p:nvSpPr>
        <p:spPr>
          <a:xfrm>
            <a:off x="417786" y="2477814"/>
            <a:ext cx="6676697" cy="10089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Lecture Recordings Integration Development – TBD,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Integration to push lecture theatre recordings to Panopto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recordings automated transcripts and captions pilot</a:t>
            </a:r>
          </a:p>
        </p:txBody>
      </p:sp>
      <p:sp>
        <p:nvSpPr>
          <p:cNvPr id="8" name="Rectangle 7"/>
          <p:cNvSpPr/>
          <p:nvPr/>
        </p:nvSpPr>
        <p:spPr>
          <a:xfrm>
            <a:off x="417786" y="3731173"/>
            <a:ext cx="6676697" cy="11779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accent1"/>
                </a:solidFill>
              </a:rPr>
              <a:t>LTR Transition to Panopto – TBD,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Enable LTI for all courses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Automatically publish lecture recordings to Canvas via Panopto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Lecture Recording scheduling tool (Panopto on LTR Podium)</a:t>
            </a:r>
          </a:p>
        </p:txBody>
      </p:sp>
    </p:spTree>
    <p:extLst>
      <p:ext uri="{BB962C8B-B14F-4D97-AF65-F5344CB8AC3E}">
        <p14:creationId xmlns:p14="http://schemas.microsoft.com/office/powerpoint/2010/main" val="410992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Digital Course Outline - Update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690537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4266117" cy="3314531"/>
          </a:xfrm>
        </p:spPr>
        <p:txBody>
          <a:bodyPr/>
          <a:lstStyle/>
          <a:p>
            <a:r>
              <a:rPr lang="en-US" sz="1600" b="1" dirty="0"/>
              <a:t>LTI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Teaching staff record, edit and publish video content using Panopto in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Video assignments where students record, edit and submit video using Panopto in Canvas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Automated transcripts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Video analytics and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200" dirty="0"/>
          </a:p>
          <a:p>
            <a:endParaRPr lang="en-US" sz="1200" dirty="0"/>
          </a:p>
          <a:p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Panopto LTI Pilot</a:t>
            </a:r>
            <a:endParaRPr lang="en-NZ" sz="40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8D3BB66-5D11-40B2-9EE4-E9D8BACA5942}"/>
              </a:ext>
            </a:extLst>
          </p:cNvPr>
          <p:cNvSpPr txBox="1">
            <a:spLocks/>
          </p:cNvSpPr>
          <p:nvPr/>
        </p:nvSpPr>
        <p:spPr>
          <a:xfrm>
            <a:off x="4648201" y="1288898"/>
            <a:ext cx="4189918" cy="331453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Evaluation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easy is it to use Panopto for Flipped Classroom?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How well does automated transcription work for range of accents?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Managing student expectations for automated transcripts and trialing different processes to review and update transcripts</a:t>
            </a:r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291188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4266117" cy="3314531"/>
          </a:xfrm>
        </p:spPr>
        <p:txBody>
          <a:bodyPr/>
          <a:lstStyle/>
          <a:p>
            <a:r>
              <a:rPr lang="en-US" sz="1600" b="1" dirty="0"/>
              <a:t>Nominations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Looking for nominations from courses from different disciplines and teaching practices from all Faculties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Looking for range of different accents and voices to review the automated transcription accuracy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Email any nominations/suggestions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I’ll also be asking Assoc Deans, CDMs and BRMs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endParaRPr lang="en-US" sz="1200" dirty="0"/>
          </a:p>
          <a:p>
            <a:endParaRPr lang="en-US" sz="1200" dirty="0"/>
          </a:p>
          <a:p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Panopto LTI Pilot</a:t>
            </a:r>
            <a:endParaRPr lang="en-NZ" sz="4000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18D3BB66-5D11-40B2-9EE4-E9D8BACA5942}"/>
              </a:ext>
            </a:extLst>
          </p:cNvPr>
          <p:cNvSpPr txBox="1">
            <a:spLocks/>
          </p:cNvSpPr>
          <p:nvPr/>
        </p:nvSpPr>
        <p:spPr>
          <a:xfrm>
            <a:off x="4648201" y="1288898"/>
            <a:ext cx="4189918" cy="331453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Timeframe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During Semester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Panopto LTI needs to be tested by L&amp;T team before enabled for pilot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sz="1600" b="1" dirty="0"/>
              <a:t>Process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Demo session with nominated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Panopto LTI will be enabled at individual course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Feedback sessions and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NZ" sz="1400" dirty="0"/>
          </a:p>
        </p:txBody>
      </p:sp>
    </p:spTree>
    <p:extLst>
      <p:ext uri="{BB962C8B-B14F-4D97-AF65-F5344CB8AC3E}">
        <p14:creationId xmlns:p14="http://schemas.microsoft.com/office/powerpoint/2010/main" val="249061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sz="2800" dirty="0"/>
              <a:t>Thank you</a:t>
            </a: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3761756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2107" y="193568"/>
            <a:ext cx="6134413" cy="697032"/>
          </a:xfrm>
        </p:spPr>
        <p:txBody>
          <a:bodyPr/>
          <a:lstStyle/>
          <a:p>
            <a:r>
              <a:rPr lang="en-US" sz="3600" dirty="0"/>
              <a:t>DCO Process</a:t>
            </a:r>
            <a:endParaRPr lang="en-NZ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52306" y="4715765"/>
            <a:ext cx="642730" cy="355997"/>
          </a:xfrm>
        </p:spPr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88044" y="2710609"/>
            <a:ext cx="5118841" cy="3662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DCO				</a:t>
            </a:r>
            <a:endParaRPr lang="en-NZ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2733146" y="3830028"/>
            <a:ext cx="445559" cy="343222"/>
            <a:chOff x="1590582" y="1226788"/>
            <a:chExt cx="443049" cy="34322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Right Arrow 19"/>
            <p:cNvSpPr/>
            <p:nvPr/>
          </p:nvSpPr>
          <p:spPr>
            <a:xfrm>
              <a:off x="1590582" y="12267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4"/>
            <p:cNvSpPr txBox="1"/>
            <p:nvPr/>
          </p:nvSpPr>
          <p:spPr>
            <a:xfrm>
              <a:off x="1590582" y="12954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6245679" y="2710609"/>
            <a:ext cx="2238034" cy="366270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Canvas</a:t>
            </a:r>
            <a:endParaRPr lang="en-NZ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4741709" y="3828287"/>
            <a:ext cx="2003950" cy="343222"/>
            <a:chOff x="1590582" y="1226788"/>
            <a:chExt cx="443049" cy="34322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" name="Right Arrow 32"/>
            <p:cNvSpPr/>
            <p:nvPr/>
          </p:nvSpPr>
          <p:spPr>
            <a:xfrm>
              <a:off x="1590582" y="12267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4"/>
            <p:cNvSpPr txBox="1"/>
            <p:nvPr/>
          </p:nvSpPr>
          <p:spPr>
            <a:xfrm>
              <a:off x="1590582" y="12954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sp>
        <p:nvSpPr>
          <p:cNvPr id="35" name="Oval 34"/>
          <p:cNvSpPr>
            <a:spLocks noChangeAspect="1"/>
          </p:cNvSpPr>
          <p:nvPr/>
        </p:nvSpPr>
        <p:spPr>
          <a:xfrm>
            <a:off x="1212450" y="3361518"/>
            <a:ext cx="1403220" cy="13542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View Published Course Outline</a:t>
            </a: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6837332" y="3361518"/>
            <a:ext cx="1403220" cy="135424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View Canvas Course + Outline</a:t>
            </a:r>
            <a:endParaRPr lang="en-NZ" sz="1600" dirty="0">
              <a:solidFill>
                <a:schemeClr val="bg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870F70-87E0-42E7-AD74-87E13FCF2ABB}"/>
              </a:ext>
            </a:extLst>
          </p:cNvPr>
          <p:cNvGrpSpPr/>
          <p:nvPr/>
        </p:nvGrpSpPr>
        <p:grpSpPr>
          <a:xfrm>
            <a:off x="2733146" y="1717550"/>
            <a:ext cx="1799952" cy="343222"/>
            <a:chOff x="1590582" y="1226788"/>
            <a:chExt cx="443049" cy="343222"/>
          </a:xfrm>
        </p:grpSpPr>
        <p:sp>
          <p:nvSpPr>
            <p:cNvPr id="23" name="Right Arrow 19">
              <a:extLst>
                <a:ext uri="{FF2B5EF4-FFF2-40B4-BE49-F238E27FC236}">
                  <a16:creationId xmlns:a16="http://schemas.microsoft.com/office/drawing/2014/main" id="{D8EDA2B8-C0E1-4BFB-B2AA-49C91287184E}"/>
                </a:ext>
              </a:extLst>
            </p:cNvPr>
            <p:cNvSpPr/>
            <p:nvPr/>
          </p:nvSpPr>
          <p:spPr>
            <a:xfrm>
              <a:off x="1590582" y="12267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>
              <a:extLst>
                <a:ext uri="{FF2B5EF4-FFF2-40B4-BE49-F238E27FC236}">
                  <a16:creationId xmlns:a16="http://schemas.microsoft.com/office/drawing/2014/main" id="{ECFB073E-CECD-47E9-9E12-FC493FF26DAB}"/>
                </a:ext>
              </a:extLst>
            </p:cNvPr>
            <p:cNvSpPr txBox="1"/>
            <p:nvPr/>
          </p:nvSpPr>
          <p:spPr>
            <a:xfrm>
              <a:off x="1590582" y="1295432"/>
              <a:ext cx="340082" cy="205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12526061-5F2D-4294-A92B-2C9F52817EF2}"/>
              </a:ext>
            </a:extLst>
          </p:cNvPr>
          <p:cNvSpPr>
            <a:spLocks noChangeAspect="1"/>
          </p:cNvSpPr>
          <p:nvPr/>
        </p:nvSpPr>
        <p:spPr>
          <a:xfrm>
            <a:off x="1212450" y="1166392"/>
            <a:ext cx="1403220" cy="13542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Submit &amp; Publish Course Outline</a:t>
            </a:r>
            <a:endParaRPr lang="en-NZ" sz="16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9B8E64F-6481-4315-9D26-B502696D65D3}"/>
              </a:ext>
            </a:extLst>
          </p:cNvPr>
          <p:cNvGrpSpPr/>
          <p:nvPr/>
        </p:nvGrpSpPr>
        <p:grpSpPr>
          <a:xfrm>
            <a:off x="6106885" y="1717550"/>
            <a:ext cx="615212" cy="343222"/>
            <a:chOff x="1590582" y="1226788"/>
            <a:chExt cx="443049" cy="34322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0" name="Right Arrow 29">
              <a:extLst>
                <a:ext uri="{FF2B5EF4-FFF2-40B4-BE49-F238E27FC236}">
                  <a16:creationId xmlns:a16="http://schemas.microsoft.com/office/drawing/2014/main" id="{486B70FB-A696-447B-BA99-4006C4D4566B}"/>
                </a:ext>
              </a:extLst>
            </p:cNvPr>
            <p:cNvSpPr/>
            <p:nvPr/>
          </p:nvSpPr>
          <p:spPr>
            <a:xfrm>
              <a:off x="1590582" y="1226788"/>
              <a:ext cx="443049" cy="34322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ight Arrow 4">
              <a:extLst>
                <a:ext uri="{FF2B5EF4-FFF2-40B4-BE49-F238E27FC236}">
                  <a16:creationId xmlns:a16="http://schemas.microsoft.com/office/drawing/2014/main" id="{13D75032-328D-4718-9F9B-A9F76C226D0C}"/>
                </a:ext>
              </a:extLst>
            </p:cNvPr>
            <p:cNvSpPr txBox="1"/>
            <p:nvPr/>
          </p:nvSpPr>
          <p:spPr>
            <a:xfrm>
              <a:off x="1590582" y="1295432"/>
              <a:ext cx="340082" cy="205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1D025B7C-6EAE-4FBD-BD61-5ADB1910D46C}"/>
              </a:ext>
            </a:extLst>
          </p:cNvPr>
          <p:cNvSpPr>
            <a:spLocks noChangeAspect="1"/>
          </p:cNvSpPr>
          <p:nvPr/>
        </p:nvSpPr>
        <p:spPr>
          <a:xfrm>
            <a:off x="4617400" y="1166394"/>
            <a:ext cx="1403220" cy="13542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Export Course Outline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6361BE-1421-411F-96D5-12B6EC2B70FF}"/>
              </a:ext>
            </a:extLst>
          </p:cNvPr>
          <p:cNvSpPr>
            <a:spLocks noChangeAspect="1"/>
          </p:cNvSpPr>
          <p:nvPr/>
        </p:nvSpPr>
        <p:spPr>
          <a:xfrm>
            <a:off x="6837332" y="1166393"/>
            <a:ext cx="1403220" cy="13542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Publish Canvas Course</a:t>
            </a:r>
            <a:endParaRPr lang="en-NZ" sz="1600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2609F47-9F7F-4BA5-B298-9274EA0F4CA2}"/>
              </a:ext>
            </a:extLst>
          </p:cNvPr>
          <p:cNvSpPr>
            <a:spLocks noChangeAspect="1"/>
          </p:cNvSpPr>
          <p:nvPr/>
        </p:nvSpPr>
        <p:spPr>
          <a:xfrm>
            <a:off x="3246816" y="3355298"/>
            <a:ext cx="1403220" cy="135424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dirty="0"/>
              <a:t>Enrol in Course</a:t>
            </a:r>
          </a:p>
        </p:txBody>
      </p:sp>
      <p:sp>
        <p:nvSpPr>
          <p:cNvPr id="49" name="Rounded Rectangle 25">
            <a:extLst>
              <a:ext uri="{FF2B5EF4-FFF2-40B4-BE49-F238E27FC236}">
                <a16:creationId xmlns:a16="http://schemas.microsoft.com/office/drawing/2014/main" id="{9101B3FF-3DFE-4DCB-808F-81827C45C198}"/>
              </a:ext>
            </a:extLst>
          </p:cNvPr>
          <p:cNvSpPr/>
          <p:nvPr/>
        </p:nvSpPr>
        <p:spPr>
          <a:xfrm>
            <a:off x="3246816" y="2817875"/>
            <a:ext cx="1403220" cy="373517"/>
          </a:xfrm>
          <a:prstGeom prst="round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SSO</a:t>
            </a:r>
            <a:endParaRPr lang="en-NZ" sz="1600" dirty="0"/>
          </a:p>
        </p:txBody>
      </p: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43EC25A9-32D7-47F1-9EF8-B6B068E50109}"/>
              </a:ext>
            </a:extLst>
          </p:cNvPr>
          <p:cNvSpPr/>
          <p:nvPr/>
        </p:nvSpPr>
        <p:spPr>
          <a:xfrm>
            <a:off x="155137" y="3790294"/>
            <a:ext cx="1046954" cy="42029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Students</a:t>
            </a:r>
            <a:endParaRPr lang="en-NZ" sz="1600" dirty="0"/>
          </a:p>
        </p:txBody>
      </p:sp>
      <p:sp>
        <p:nvSpPr>
          <p:cNvPr id="52" name="Rounded Rectangle 8">
            <a:extLst>
              <a:ext uri="{FF2B5EF4-FFF2-40B4-BE49-F238E27FC236}">
                <a16:creationId xmlns:a16="http://schemas.microsoft.com/office/drawing/2014/main" id="{98E249BF-06E3-4040-8C7F-A1B1981BA1F2}"/>
              </a:ext>
            </a:extLst>
          </p:cNvPr>
          <p:cNvSpPr/>
          <p:nvPr/>
        </p:nvSpPr>
        <p:spPr>
          <a:xfrm>
            <a:off x="262067" y="1720934"/>
            <a:ext cx="832907" cy="42029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Staff</a:t>
            </a:r>
          </a:p>
        </p:txBody>
      </p:sp>
    </p:spTree>
    <p:extLst>
      <p:ext uri="{BB962C8B-B14F-4D97-AF65-F5344CB8AC3E}">
        <p14:creationId xmlns:p14="http://schemas.microsoft.com/office/powerpoint/2010/main" val="300497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32538" y="1014373"/>
            <a:ext cx="3653850" cy="3886337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+mn-lt"/>
              </a:rPr>
              <a:t>Export to Canvas </a:t>
            </a:r>
            <a:r>
              <a:rPr lang="en-US" sz="1800" dirty="0">
                <a:latin typeface="+mn-lt"/>
              </a:rPr>
              <a:t>option is available in published Course Outlines for Course Directors and Editors.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wizard will step through the process to export DCO course outline as an unpublished page in selected Canvas course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Additional information has been added to help identify the correct Canvas course from feedback.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Export Course Outline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19BEE7-FEB6-4929-890E-E3577DC56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10"/>
          <a:stretch/>
        </p:blipFill>
        <p:spPr>
          <a:xfrm>
            <a:off x="4079335" y="1129307"/>
            <a:ext cx="4537555" cy="119651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FAFB8-4826-4AE2-8641-DEDA8F83B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019" y="2358113"/>
            <a:ext cx="3176186" cy="24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1326" y="1258349"/>
            <a:ext cx="3844445" cy="3071196"/>
          </a:xfrm>
        </p:spPr>
        <p:txBody>
          <a:bodyPr/>
          <a:lstStyle/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Once completed the Canvas course outline page URL is displayed.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The course outline page is </a:t>
            </a:r>
            <a:r>
              <a:rPr lang="en-US" sz="1800" i="1" dirty="0">
                <a:latin typeface="+mn-lt"/>
              </a:rPr>
              <a:t>unpublished</a:t>
            </a:r>
            <a:r>
              <a:rPr lang="en-US" sz="1800" dirty="0">
                <a:latin typeface="+mn-lt"/>
              </a:rPr>
              <a:t> in Canvas.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Graduate profile and Class Reps pages will also be created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If selected, a copy of Course Outline PDF will also be copied to the Files section in Canvas course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2107" y="234390"/>
            <a:ext cx="6799162" cy="894917"/>
          </a:xfrm>
        </p:spPr>
        <p:txBody>
          <a:bodyPr/>
          <a:lstStyle/>
          <a:p>
            <a:r>
              <a:rPr lang="en-US" sz="3000" dirty="0"/>
              <a:t>Export Course Outline</a:t>
            </a:r>
            <a:endParaRPr lang="en-NZ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5F233B-2FA4-4CAA-98E9-8344B8185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" r="4249" b="4557"/>
          <a:stretch/>
        </p:blipFill>
        <p:spPr>
          <a:xfrm>
            <a:off x="4247090" y="1307335"/>
            <a:ext cx="4451773" cy="321425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1257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9483" y="1052818"/>
            <a:ext cx="4205718" cy="3628909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i-NZ" sz="1600" dirty="0"/>
              <a:t>Review and add relevant information then publish the course outline page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i-NZ" sz="1600" dirty="0"/>
              <a:t>Alternatively, copy the information to the Syllabus page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mi-NZ" sz="1600" dirty="0">
                <a:latin typeface="Verdana" panose="020B0604030504040204" pitchFamily="34" charset="0"/>
                <a:ea typeface="Verdana" panose="020B0604030504040204" pitchFamily="34" charset="0"/>
              </a:rPr>
              <a:t>Suggested additional information:</a:t>
            </a:r>
          </a:p>
          <a:p>
            <a:pPr marL="720000"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</a:rPr>
              <a:t>Teaching details</a:t>
            </a:r>
          </a:p>
          <a:p>
            <a:pPr marL="720000"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</a:rPr>
              <a:t>Class Representatives (once known)</a:t>
            </a:r>
          </a:p>
          <a:p>
            <a:pPr marL="720000" lvl="1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sz="1400" dirty="0">
                <a:latin typeface="Verdana" panose="020B0604030504040204" pitchFamily="34" charset="0"/>
                <a:ea typeface="Verdana" panose="020B0604030504040204" pitchFamily="34" charset="0"/>
              </a:rPr>
              <a:t>Where to get Help</a:t>
            </a:r>
            <a:endParaRPr lang="en-N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9538" y="257290"/>
            <a:ext cx="6027706" cy="1224037"/>
          </a:xfrm>
        </p:spPr>
        <p:txBody>
          <a:bodyPr/>
          <a:lstStyle/>
          <a:p>
            <a:r>
              <a:rPr lang="en-US" sz="3000" dirty="0"/>
              <a:t>Export Course Outline</a:t>
            </a:r>
            <a:endParaRPr lang="en-NZ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33540A-B0E3-41DC-91EE-C6506A8EF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60380"/>
          <a:stretch/>
        </p:blipFill>
        <p:spPr>
          <a:xfrm>
            <a:off x="4688801" y="1052818"/>
            <a:ext cx="4115664" cy="5182475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04791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A22A79-CF47-4CD4-8534-9D73FC107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2107" y="1273629"/>
            <a:ext cx="8386756" cy="3307516"/>
          </a:xfrm>
        </p:spPr>
        <p:txBody>
          <a:bodyPr/>
          <a:lstStyle/>
          <a:p>
            <a:r>
              <a:rPr lang="en-NZ" sz="1400" dirty="0"/>
              <a:t>Group Services role can view and edit Course Directors from the Admin tab in DCO.</a:t>
            </a:r>
          </a:p>
          <a:p>
            <a:r>
              <a:rPr lang="en-NZ" sz="1400" dirty="0"/>
              <a:t>Option to download report of all Course Outlines in their Department/School or Faculty</a:t>
            </a:r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  <a:p>
            <a:endParaRPr lang="en-NZ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A7D934-BFE0-460E-9039-74280E26D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601649" cy="1164642"/>
          </a:xfrm>
        </p:spPr>
        <p:txBody>
          <a:bodyPr/>
          <a:lstStyle/>
          <a:p>
            <a:r>
              <a:rPr lang="en-NZ" sz="4000" dirty="0"/>
              <a:t>DCO Admin tab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11AA7-98CD-4DED-9320-74EED236C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3CEF9B-26DB-4125-B906-555EEB726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574" y="2153161"/>
            <a:ext cx="5578679" cy="2612101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61131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8392981" cy="3314531"/>
          </a:xfrm>
        </p:spPr>
        <p:txBody>
          <a:bodyPr/>
          <a:lstStyle/>
          <a:p>
            <a:r>
              <a:rPr lang="en-US" dirty="0"/>
              <a:t>2021 Course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2604 published out of 3370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77% of taught courses have published outlines in DCO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5E0F1-C978-4A44-80F9-F34163E81136}"/>
              </a:ext>
            </a:extLst>
          </p:cNvPr>
          <p:cNvGraphicFramePr>
            <a:graphicFrameLocks noGrp="1"/>
          </p:cNvGraphicFramePr>
          <p:nvPr/>
        </p:nvGraphicFramePr>
        <p:xfrm>
          <a:off x="365733" y="2453541"/>
          <a:ext cx="8333130" cy="18176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04308">
                  <a:extLst>
                    <a:ext uri="{9D8B030D-6E8A-4147-A177-3AD203B41FA5}">
                      <a16:colId xmlns:a16="http://schemas.microsoft.com/office/drawing/2014/main" val="3758603305"/>
                    </a:ext>
                  </a:extLst>
                </a:gridCol>
                <a:gridCol w="624288">
                  <a:extLst>
                    <a:ext uri="{9D8B030D-6E8A-4147-A177-3AD203B41FA5}">
                      <a16:colId xmlns:a16="http://schemas.microsoft.com/office/drawing/2014/main" val="3839203123"/>
                    </a:ext>
                  </a:extLst>
                </a:gridCol>
                <a:gridCol w="888581">
                  <a:extLst>
                    <a:ext uri="{9D8B030D-6E8A-4147-A177-3AD203B41FA5}">
                      <a16:colId xmlns:a16="http://schemas.microsoft.com/office/drawing/2014/main" val="192431006"/>
                    </a:ext>
                  </a:extLst>
                </a:gridCol>
                <a:gridCol w="555668">
                  <a:extLst>
                    <a:ext uri="{9D8B030D-6E8A-4147-A177-3AD203B41FA5}">
                      <a16:colId xmlns:a16="http://schemas.microsoft.com/office/drawing/2014/main" val="256074828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3196578240"/>
                    </a:ext>
                  </a:extLst>
                </a:gridCol>
                <a:gridCol w="968576">
                  <a:extLst>
                    <a:ext uri="{9D8B030D-6E8A-4147-A177-3AD203B41FA5}">
                      <a16:colId xmlns:a16="http://schemas.microsoft.com/office/drawing/2014/main" val="1114627960"/>
                    </a:ext>
                  </a:extLst>
                </a:gridCol>
                <a:gridCol w="491836">
                  <a:extLst>
                    <a:ext uri="{9D8B030D-6E8A-4147-A177-3AD203B41FA5}">
                      <a16:colId xmlns:a16="http://schemas.microsoft.com/office/drawing/2014/main" val="2857721717"/>
                    </a:ext>
                  </a:extLst>
                </a:gridCol>
                <a:gridCol w="708414">
                  <a:extLst>
                    <a:ext uri="{9D8B030D-6E8A-4147-A177-3AD203B41FA5}">
                      <a16:colId xmlns:a16="http://schemas.microsoft.com/office/drawing/2014/main" val="1589120997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978375776"/>
                    </a:ext>
                  </a:extLst>
                </a:gridCol>
                <a:gridCol w="1152095">
                  <a:extLst>
                    <a:ext uri="{9D8B030D-6E8A-4147-A177-3AD203B41FA5}">
                      <a16:colId xmlns:a16="http://schemas.microsoft.com/office/drawing/2014/main" val="606542481"/>
                    </a:ext>
                  </a:extLst>
                </a:gridCol>
              </a:tblGrid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Arts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Business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CAI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Education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Law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FMHS</a:t>
                      </a: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Science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03225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8806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80962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Approval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51803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Publishing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89637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47669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17221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Complete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30012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2021 Summary</a:t>
            </a:r>
            <a:endParaRPr lang="en-NZ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30E8E-2667-43F2-97BA-D1474519D2B0}"/>
              </a:ext>
            </a:extLst>
          </p:cNvPr>
          <p:cNvSpPr txBox="1"/>
          <p:nvPr/>
        </p:nvSpPr>
        <p:spPr>
          <a:xfrm>
            <a:off x="305882" y="4656305"/>
            <a:ext cx="3285382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400" dirty="0"/>
              <a:t>Updated: 04/07/21</a:t>
            </a:r>
          </a:p>
        </p:txBody>
      </p:sp>
    </p:spTree>
    <p:extLst>
      <p:ext uri="{BB962C8B-B14F-4D97-AF65-F5344CB8AC3E}">
        <p14:creationId xmlns:p14="http://schemas.microsoft.com/office/powerpoint/2010/main" val="311611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882" y="1288899"/>
            <a:ext cx="8392981" cy="3314531"/>
          </a:xfrm>
        </p:spPr>
        <p:txBody>
          <a:bodyPr/>
          <a:lstStyle/>
          <a:p>
            <a:r>
              <a:rPr lang="en-US" dirty="0"/>
              <a:t>Semester 2, Quarter 3, Quarter 4 and Late Year course outlines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1158 published out of 1550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75% of taught courses have published outlines in DCO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95E0F1-C978-4A44-80F9-F34163E81136}"/>
              </a:ext>
            </a:extLst>
          </p:cNvPr>
          <p:cNvGraphicFramePr>
            <a:graphicFrameLocks noGrp="1"/>
          </p:cNvGraphicFramePr>
          <p:nvPr/>
        </p:nvGraphicFramePr>
        <p:xfrm>
          <a:off x="365733" y="2453541"/>
          <a:ext cx="8333130" cy="18176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304308">
                  <a:extLst>
                    <a:ext uri="{9D8B030D-6E8A-4147-A177-3AD203B41FA5}">
                      <a16:colId xmlns:a16="http://schemas.microsoft.com/office/drawing/2014/main" val="3758603305"/>
                    </a:ext>
                  </a:extLst>
                </a:gridCol>
                <a:gridCol w="624288">
                  <a:extLst>
                    <a:ext uri="{9D8B030D-6E8A-4147-A177-3AD203B41FA5}">
                      <a16:colId xmlns:a16="http://schemas.microsoft.com/office/drawing/2014/main" val="3839203123"/>
                    </a:ext>
                  </a:extLst>
                </a:gridCol>
                <a:gridCol w="888581">
                  <a:extLst>
                    <a:ext uri="{9D8B030D-6E8A-4147-A177-3AD203B41FA5}">
                      <a16:colId xmlns:a16="http://schemas.microsoft.com/office/drawing/2014/main" val="192431006"/>
                    </a:ext>
                  </a:extLst>
                </a:gridCol>
                <a:gridCol w="555668">
                  <a:extLst>
                    <a:ext uri="{9D8B030D-6E8A-4147-A177-3AD203B41FA5}">
                      <a16:colId xmlns:a16="http://schemas.microsoft.com/office/drawing/2014/main" val="256074828"/>
                    </a:ext>
                  </a:extLst>
                </a:gridCol>
                <a:gridCol w="846728">
                  <a:extLst>
                    <a:ext uri="{9D8B030D-6E8A-4147-A177-3AD203B41FA5}">
                      <a16:colId xmlns:a16="http://schemas.microsoft.com/office/drawing/2014/main" val="3196578240"/>
                    </a:ext>
                  </a:extLst>
                </a:gridCol>
                <a:gridCol w="968576">
                  <a:extLst>
                    <a:ext uri="{9D8B030D-6E8A-4147-A177-3AD203B41FA5}">
                      <a16:colId xmlns:a16="http://schemas.microsoft.com/office/drawing/2014/main" val="1114627960"/>
                    </a:ext>
                  </a:extLst>
                </a:gridCol>
                <a:gridCol w="491836">
                  <a:extLst>
                    <a:ext uri="{9D8B030D-6E8A-4147-A177-3AD203B41FA5}">
                      <a16:colId xmlns:a16="http://schemas.microsoft.com/office/drawing/2014/main" val="2857721717"/>
                    </a:ext>
                  </a:extLst>
                </a:gridCol>
                <a:gridCol w="708414">
                  <a:extLst>
                    <a:ext uri="{9D8B030D-6E8A-4147-A177-3AD203B41FA5}">
                      <a16:colId xmlns:a16="http://schemas.microsoft.com/office/drawing/2014/main" val="1589120997"/>
                    </a:ext>
                  </a:extLst>
                </a:gridCol>
                <a:gridCol w="792636">
                  <a:extLst>
                    <a:ext uri="{9D8B030D-6E8A-4147-A177-3AD203B41FA5}">
                      <a16:colId xmlns:a16="http://schemas.microsoft.com/office/drawing/2014/main" val="3978375776"/>
                    </a:ext>
                  </a:extLst>
                </a:gridCol>
                <a:gridCol w="1152095">
                  <a:extLst>
                    <a:ext uri="{9D8B030D-6E8A-4147-A177-3AD203B41FA5}">
                      <a16:colId xmlns:a16="http://schemas.microsoft.com/office/drawing/2014/main" val="606542481"/>
                    </a:ext>
                  </a:extLst>
                </a:gridCol>
              </a:tblGrid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Status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Arts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Business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CAI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Education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Engineering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Law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FMHS</a:t>
                      </a: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Science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200" b="1" u="none" strike="noStrike" dirty="0">
                          <a:effectLst/>
                          <a:latin typeface="+mn-lt"/>
                        </a:rPr>
                        <a:t>Grand Total</a:t>
                      </a:r>
                      <a:endParaRPr lang="en-NZ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477" marR="5477" marT="5477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03225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98806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580962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Approval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551803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Pending Publishing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389637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Published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547669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17221"/>
                  </a:ext>
                </a:extLst>
              </a:tr>
              <a:tr h="227205">
                <a:tc>
                  <a:txBody>
                    <a:bodyPr/>
                    <a:lstStyle/>
                    <a:p>
                      <a:pPr algn="l" fontAlgn="b"/>
                      <a:r>
                        <a:rPr lang="en-N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Complete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530012"/>
                  </a:ext>
                </a:extLst>
              </a:tr>
            </a:tbl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16EBC96F-3BB4-4383-A7A4-6140E6C5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107" y="234390"/>
            <a:ext cx="6134413" cy="950174"/>
          </a:xfrm>
        </p:spPr>
        <p:txBody>
          <a:bodyPr/>
          <a:lstStyle/>
          <a:p>
            <a:r>
              <a:rPr lang="en-US" sz="4000" dirty="0"/>
              <a:t>2021 Summary</a:t>
            </a:r>
            <a:endParaRPr lang="en-NZ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30E8E-2667-43F2-97BA-D1474519D2B0}"/>
              </a:ext>
            </a:extLst>
          </p:cNvPr>
          <p:cNvSpPr txBox="1"/>
          <p:nvPr/>
        </p:nvSpPr>
        <p:spPr>
          <a:xfrm>
            <a:off x="305882" y="4656305"/>
            <a:ext cx="3285382" cy="307777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r>
              <a:rPr lang="en-NZ" sz="1400" dirty="0"/>
              <a:t>Updated: 04/07/21</a:t>
            </a:r>
          </a:p>
        </p:txBody>
      </p:sp>
    </p:spTree>
    <p:extLst>
      <p:ext uri="{BB962C8B-B14F-4D97-AF65-F5344CB8AC3E}">
        <p14:creationId xmlns:p14="http://schemas.microsoft.com/office/powerpoint/2010/main" val="376119781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UoApowerpoint-169</Template>
  <TotalTime>9937</TotalTime>
  <Words>1355</Words>
  <Application>Microsoft Office PowerPoint</Application>
  <PresentationFormat>On-screen Show (16:9)</PresentationFormat>
  <Paragraphs>338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Myriad Set Pro Thin</vt:lpstr>
      <vt:lpstr>Verdana</vt:lpstr>
      <vt:lpstr>Custom Design</vt:lpstr>
      <vt:lpstr>DCO &amp; Panopto Video Platform</vt:lpstr>
      <vt:lpstr>PowerPoint Presentation</vt:lpstr>
      <vt:lpstr>DCO Process</vt:lpstr>
      <vt:lpstr>Export Course Outline</vt:lpstr>
      <vt:lpstr>Export Course Outline</vt:lpstr>
      <vt:lpstr>Export Course Outline</vt:lpstr>
      <vt:lpstr>DCO Admin tab</vt:lpstr>
      <vt:lpstr>2021 Summary</vt:lpstr>
      <vt:lpstr>2021 Summary</vt:lpstr>
      <vt:lpstr>PowerPoint Presentation</vt:lpstr>
      <vt:lpstr>Panopto</vt:lpstr>
      <vt:lpstr>Panopto Features</vt:lpstr>
      <vt:lpstr>Recording Content</vt:lpstr>
      <vt:lpstr>Automatic Indexing</vt:lpstr>
      <vt:lpstr>Video Editing</vt:lpstr>
      <vt:lpstr>Interactive video quiz</vt:lpstr>
      <vt:lpstr>Interactive video quiz</vt:lpstr>
      <vt:lpstr>Smart Search</vt:lpstr>
      <vt:lpstr>Implementation Steps</vt:lpstr>
      <vt:lpstr>Panopto LTI Pilot</vt:lpstr>
      <vt:lpstr>Panopto LTI Pilot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Sinclair</dc:creator>
  <cp:lastModifiedBy>Gemma Sinclair</cp:lastModifiedBy>
  <cp:revision>275</cp:revision>
  <cp:lastPrinted>2021-06-14T22:20:54Z</cp:lastPrinted>
  <dcterms:created xsi:type="dcterms:W3CDTF">2019-06-03T04:17:40Z</dcterms:created>
  <dcterms:modified xsi:type="dcterms:W3CDTF">2021-07-05T21:40:40Z</dcterms:modified>
</cp:coreProperties>
</file>