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Lst>
  <p:notesMasterIdLst>
    <p:notesMasterId r:id="rId39"/>
  </p:notesMasterIdLst>
  <p:handoutMasterIdLst>
    <p:handoutMasterId r:id="rId40"/>
  </p:handoutMasterIdLst>
  <p:sldIdLst>
    <p:sldId id="548" r:id="rId5"/>
    <p:sldId id="457" r:id="rId6"/>
    <p:sldId id="632" r:id="rId7"/>
    <p:sldId id="444" r:id="rId8"/>
    <p:sldId id="437" r:id="rId9"/>
    <p:sldId id="424" r:id="rId10"/>
    <p:sldId id="606" r:id="rId11"/>
    <p:sldId id="636" r:id="rId12"/>
    <p:sldId id="639" r:id="rId13"/>
    <p:sldId id="638" r:id="rId14"/>
    <p:sldId id="617" r:id="rId15"/>
    <p:sldId id="618" r:id="rId16"/>
    <p:sldId id="621" r:id="rId17"/>
    <p:sldId id="622" r:id="rId18"/>
    <p:sldId id="517" r:id="rId19"/>
    <p:sldId id="569" r:id="rId20"/>
    <p:sldId id="514" r:id="rId21"/>
    <p:sldId id="640" r:id="rId22"/>
    <p:sldId id="643" r:id="rId23"/>
    <p:sldId id="625" r:id="rId24"/>
    <p:sldId id="624" r:id="rId25"/>
    <p:sldId id="623" r:id="rId26"/>
    <p:sldId id="645" r:id="rId27"/>
    <p:sldId id="629" r:id="rId28"/>
    <p:sldId id="626" r:id="rId29"/>
    <p:sldId id="627" r:id="rId30"/>
    <p:sldId id="628" r:id="rId31"/>
    <p:sldId id="631" r:id="rId32"/>
    <p:sldId id="641" r:id="rId33"/>
    <p:sldId id="402" r:id="rId34"/>
    <p:sldId id="394" r:id="rId35"/>
    <p:sldId id="646" r:id="rId36"/>
    <p:sldId id="642" r:id="rId37"/>
    <p:sldId id="354"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leichtweis" initials="" lastIdx="2" clrIdx="0"/>
  <p:cmAuthor id="1" name="Jason Stephens"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642"/>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851E8-5259-4A85-9BC2-321E4F0181F9}" v="1879" dt="2021-09-05T22:51:28.804"/>
  </p1510:revLst>
</p1510:revInfo>
</file>

<file path=ppt/tableStyles.xml><?xml version="1.0" encoding="utf-8"?>
<a:tblStyleLst xmlns:a="http://schemas.openxmlformats.org/drawingml/2006/main" def="{71639365-3C84-4854-AE38-74E72FDEA408}">
  <a:tblStyle styleId="{71639365-3C84-4854-AE38-74E72FDEA408}" styleName="Table_0"/>
  <a:tblStyle styleId="{76990D81-6D8A-4E78-8642-156565434420}" styleName="Table_1"/>
  <a:tblStyle styleId="{2F58D97F-7E3F-4C1B-B774-3DCEA455CDAC}"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1"/>
    <p:restoredTop sz="87831" autoAdjust="0"/>
  </p:normalViewPr>
  <p:slideViewPr>
    <p:cSldViewPr snapToGrid="0" snapToObjects="1">
      <p:cViewPr varScale="1">
        <p:scale>
          <a:sx n="63" d="100"/>
          <a:sy n="63" d="100"/>
        </p:scale>
        <p:origin x="1229" y="67"/>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5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DF778-E655-7949-B2E6-2E22ACD4274F}" type="doc">
      <dgm:prSet loTypeId="urn:microsoft.com/office/officeart/2005/8/layout/pyramid1" loCatId="pyramid" qsTypeId="urn:microsoft.com/office/officeart/2005/8/quickstyle/simple4" qsCatId="simple" csTypeId="urn:microsoft.com/office/officeart/2005/8/colors/colorful1#2" csCatId="colorful" phldr="1"/>
      <dgm:spPr/>
    </dgm:pt>
    <dgm:pt modelId="{A76B2D3F-5BB6-2644-BDDF-C3FFC01FDF60}">
      <dgm:prSet phldrT="[Text]" custT="1"/>
      <dgm:spPr>
        <a:solidFill>
          <a:schemeClr val="accent2">
            <a:lumMod val="40000"/>
            <a:lumOff val="60000"/>
          </a:schemeClr>
        </a:solidFill>
      </dgm:spPr>
      <dgm:t>
        <a:bodyPr/>
        <a:lstStyle/>
        <a:p>
          <a:endParaRPr lang="en-US" sz="2000" dirty="0"/>
        </a:p>
      </dgm:t>
    </dgm:pt>
    <dgm:pt modelId="{8F72EC77-9EE8-8A44-95EE-4EB9B7E52A20}" type="parTrans" cxnId="{E08C4254-D0F1-B245-976C-0F5DA2A5BF38}">
      <dgm:prSet/>
      <dgm:spPr/>
      <dgm:t>
        <a:bodyPr/>
        <a:lstStyle/>
        <a:p>
          <a:endParaRPr lang="en-US"/>
        </a:p>
      </dgm:t>
    </dgm:pt>
    <dgm:pt modelId="{16E4121A-DFF8-7A45-A7EA-64570B8D7C70}" type="sibTrans" cxnId="{E08C4254-D0F1-B245-976C-0F5DA2A5BF38}">
      <dgm:prSet/>
      <dgm:spPr/>
      <dgm:t>
        <a:bodyPr/>
        <a:lstStyle/>
        <a:p>
          <a:endParaRPr lang="en-US"/>
        </a:p>
      </dgm:t>
    </dgm:pt>
    <dgm:pt modelId="{C27A48C0-0747-6A43-8747-46D5FF56BF78}">
      <dgm:prSet phldrT="[Text]" custT="1"/>
      <dgm:spPr>
        <a:solidFill>
          <a:schemeClr val="accent1">
            <a:lumMod val="40000"/>
            <a:lumOff val="60000"/>
          </a:schemeClr>
        </a:solidFill>
      </dgm:spPr>
      <dgm:t>
        <a:bodyPr/>
        <a:lstStyle/>
        <a:p>
          <a:endParaRPr lang="en-US" sz="3600" dirty="0"/>
        </a:p>
      </dgm:t>
    </dgm:pt>
    <dgm:pt modelId="{B025F5CF-AB0A-9C4A-B2B3-00B739B3F471}" type="parTrans" cxnId="{EBC32572-5DBC-1B43-A775-24A0149A306E}">
      <dgm:prSet/>
      <dgm:spPr/>
      <dgm:t>
        <a:bodyPr/>
        <a:lstStyle/>
        <a:p>
          <a:endParaRPr lang="en-US"/>
        </a:p>
      </dgm:t>
    </dgm:pt>
    <dgm:pt modelId="{C4929D53-9652-5340-890F-6464D6996DA0}" type="sibTrans" cxnId="{EBC32572-5DBC-1B43-A775-24A0149A306E}">
      <dgm:prSet/>
      <dgm:spPr/>
      <dgm:t>
        <a:bodyPr/>
        <a:lstStyle/>
        <a:p>
          <a:endParaRPr lang="en-US"/>
        </a:p>
      </dgm:t>
    </dgm:pt>
    <dgm:pt modelId="{23A5A194-B16A-C647-BAA5-EDCBCC48CD67}">
      <dgm:prSet phldrT="[Text]" custT="1"/>
      <dgm:spPr>
        <a:solidFill>
          <a:schemeClr val="accent6">
            <a:lumMod val="40000"/>
            <a:lumOff val="60000"/>
          </a:schemeClr>
        </a:solidFill>
      </dgm:spPr>
      <dgm:t>
        <a:bodyPr/>
        <a:lstStyle/>
        <a:p>
          <a:endParaRPr lang="en-US" sz="4400" dirty="0"/>
        </a:p>
      </dgm:t>
    </dgm:pt>
    <dgm:pt modelId="{B9AD2FB4-AB6F-5B49-A5A0-C6CA4D74F789}" type="parTrans" cxnId="{C4D6D40F-3FD4-C44A-BFE8-1367B27C7481}">
      <dgm:prSet/>
      <dgm:spPr/>
      <dgm:t>
        <a:bodyPr/>
        <a:lstStyle/>
        <a:p>
          <a:endParaRPr lang="en-US"/>
        </a:p>
      </dgm:t>
    </dgm:pt>
    <dgm:pt modelId="{127E1886-B8E6-414D-A115-6B8232B2F62B}" type="sibTrans" cxnId="{C4D6D40F-3FD4-C44A-BFE8-1367B27C7481}">
      <dgm:prSet/>
      <dgm:spPr/>
      <dgm:t>
        <a:bodyPr/>
        <a:lstStyle/>
        <a:p>
          <a:endParaRPr lang="en-US"/>
        </a:p>
      </dgm:t>
    </dgm:pt>
    <dgm:pt modelId="{06C3DB10-5E0C-8343-9F99-526F882E36AB}" type="pres">
      <dgm:prSet presAssocID="{358DF778-E655-7949-B2E6-2E22ACD4274F}" presName="Name0" presStyleCnt="0">
        <dgm:presLayoutVars>
          <dgm:dir/>
          <dgm:animLvl val="lvl"/>
          <dgm:resizeHandles val="exact"/>
        </dgm:presLayoutVars>
      </dgm:prSet>
      <dgm:spPr/>
    </dgm:pt>
    <dgm:pt modelId="{6274FA4F-23BE-DE48-84AB-47A4202C1CA0}" type="pres">
      <dgm:prSet presAssocID="{A76B2D3F-5BB6-2644-BDDF-C3FFC01FDF60}" presName="Name8" presStyleCnt="0"/>
      <dgm:spPr/>
    </dgm:pt>
    <dgm:pt modelId="{CF572D37-37A9-4F4F-B605-0927614431BB}" type="pres">
      <dgm:prSet presAssocID="{A76B2D3F-5BB6-2644-BDDF-C3FFC01FDF60}" presName="level" presStyleLbl="node1" presStyleIdx="0" presStyleCnt="3" custScaleX="106720" custScaleY="115789" custLinFactNeighborX="3581">
        <dgm:presLayoutVars>
          <dgm:chMax val="1"/>
          <dgm:bulletEnabled val="1"/>
        </dgm:presLayoutVars>
      </dgm:prSet>
      <dgm:spPr/>
    </dgm:pt>
    <dgm:pt modelId="{6ABF15E0-04F7-364A-8179-66316FBDF97C}" type="pres">
      <dgm:prSet presAssocID="{A76B2D3F-5BB6-2644-BDDF-C3FFC01FDF60}" presName="levelTx" presStyleLbl="revTx" presStyleIdx="0" presStyleCnt="0">
        <dgm:presLayoutVars>
          <dgm:chMax val="1"/>
          <dgm:bulletEnabled val="1"/>
        </dgm:presLayoutVars>
      </dgm:prSet>
      <dgm:spPr/>
    </dgm:pt>
    <dgm:pt modelId="{E940D7AE-9F6B-664F-B436-803D2B7146B9}" type="pres">
      <dgm:prSet presAssocID="{C27A48C0-0747-6A43-8747-46D5FF56BF78}" presName="Name8" presStyleCnt="0"/>
      <dgm:spPr/>
    </dgm:pt>
    <dgm:pt modelId="{3F25BF46-784A-C24B-918F-C19625E618A8}" type="pres">
      <dgm:prSet presAssocID="{C27A48C0-0747-6A43-8747-46D5FF56BF78}" presName="level" presStyleLbl="node1" presStyleIdx="1" presStyleCnt="3" custScaleX="102582" custScaleY="107682" custLinFactNeighborX="1326" custLinFactNeighborY="-1854">
        <dgm:presLayoutVars>
          <dgm:chMax val="1"/>
          <dgm:bulletEnabled val="1"/>
        </dgm:presLayoutVars>
      </dgm:prSet>
      <dgm:spPr/>
    </dgm:pt>
    <dgm:pt modelId="{AD315B60-902D-7C44-88F7-D3D9DEFEBDFE}" type="pres">
      <dgm:prSet presAssocID="{C27A48C0-0747-6A43-8747-46D5FF56BF78}" presName="levelTx" presStyleLbl="revTx" presStyleIdx="0" presStyleCnt="0">
        <dgm:presLayoutVars>
          <dgm:chMax val="1"/>
          <dgm:bulletEnabled val="1"/>
        </dgm:presLayoutVars>
      </dgm:prSet>
      <dgm:spPr/>
    </dgm:pt>
    <dgm:pt modelId="{41E7A8A6-5EDF-8F4A-A338-4184A8535954}" type="pres">
      <dgm:prSet presAssocID="{23A5A194-B16A-C647-BAA5-EDCBCC48CD67}" presName="Name8" presStyleCnt="0"/>
      <dgm:spPr/>
    </dgm:pt>
    <dgm:pt modelId="{36FAFC1A-7B7E-CA4E-8253-794FD9C26DA1}" type="pres">
      <dgm:prSet presAssocID="{23A5A194-B16A-C647-BAA5-EDCBCC48CD67}" presName="level" presStyleLbl="node1" presStyleIdx="2" presStyleCnt="3" custScaleY="103917" custLinFactNeighborX="1408" custLinFactNeighborY="3182">
        <dgm:presLayoutVars>
          <dgm:chMax val="1"/>
          <dgm:bulletEnabled val="1"/>
        </dgm:presLayoutVars>
      </dgm:prSet>
      <dgm:spPr/>
    </dgm:pt>
    <dgm:pt modelId="{2577521F-A230-3D43-AD7E-59BD21ED65C3}" type="pres">
      <dgm:prSet presAssocID="{23A5A194-B16A-C647-BAA5-EDCBCC48CD67}" presName="levelTx" presStyleLbl="revTx" presStyleIdx="0" presStyleCnt="0">
        <dgm:presLayoutVars>
          <dgm:chMax val="1"/>
          <dgm:bulletEnabled val="1"/>
        </dgm:presLayoutVars>
      </dgm:prSet>
      <dgm:spPr/>
    </dgm:pt>
  </dgm:ptLst>
  <dgm:cxnLst>
    <dgm:cxn modelId="{C4D6D40F-3FD4-C44A-BFE8-1367B27C7481}" srcId="{358DF778-E655-7949-B2E6-2E22ACD4274F}" destId="{23A5A194-B16A-C647-BAA5-EDCBCC48CD67}" srcOrd="2" destOrd="0" parTransId="{B9AD2FB4-AB6F-5B49-A5A0-C6CA4D74F789}" sibTransId="{127E1886-B8E6-414D-A115-6B8232B2F62B}"/>
    <dgm:cxn modelId="{2A02BA13-35A4-584C-B49C-C7A49E841D68}" type="presOf" srcId="{23A5A194-B16A-C647-BAA5-EDCBCC48CD67}" destId="{36FAFC1A-7B7E-CA4E-8253-794FD9C26DA1}" srcOrd="0" destOrd="0" presId="urn:microsoft.com/office/officeart/2005/8/layout/pyramid1"/>
    <dgm:cxn modelId="{4CAD2A28-22E0-F243-BC97-6C9F21D89254}" type="presOf" srcId="{358DF778-E655-7949-B2E6-2E22ACD4274F}" destId="{06C3DB10-5E0C-8343-9F99-526F882E36AB}" srcOrd="0" destOrd="0" presId="urn:microsoft.com/office/officeart/2005/8/layout/pyramid1"/>
    <dgm:cxn modelId="{EBC32572-5DBC-1B43-A775-24A0149A306E}" srcId="{358DF778-E655-7949-B2E6-2E22ACD4274F}" destId="{C27A48C0-0747-6A43-8747-46D5FF56BF78}" srcOrd="1" destOrd="0" parTransId="{B025F5CF-AB0A-9C4A-B2B3-00B739B3F471}" sibTransId="{C4929D53-9652-5340-890F-6464D6996DA0}"/>
    <dgm:cxn modelId="{E08C4254-D0F1-B245-976C-0F5DA2A5BF38}" srcId="{358DF778-E655-7949-B2E6-2E22ACD4274F}" destId="{A76B2D3F-5BB6-2644-BDDF-C3FFC01FDF60}" srcOrd="0" destOrd="0" parTransId="{8F72EC77-9EE8-8A44-95EE-4EB9B7E52A20}" sibTransId="{16E4121A-DFF8-7A45-A7EA-64570B8D7C70}"/>
    <dgm:cxn modelId="{5E031579-816D-D648-A2C0-ED11FCCB06A6}" type="presOf" srcId="{23A5A194-B16A-C647-BAA5-EDCBCC48CD67}" destId="{2577521F-A230-3D43-AD7E-59BD21ED65C3}" srcOrd="1" destOrd="0" presId="urn:microsoft.com/office/officeart/2005/8/layout/pyramid1"/>
    <dgm:cxn modelId="{59B79888-45A6-CF44-84F2-A110239F8484}" type="presOf" srcId="{C27A48C0-0747-6A43-8747-46D5FF56BF78}" destId="{AD315B60-902D-7C44-88F7-D3D9DEFEBDFE}" srcOrd="1" destOrd="0" presId="urn:microsoft.com/office/officeart/2005/8/layout/pyramid1"/>
    <dgm:cxn modelId="{67537399-ECBE-B94F-9A83-E351FC4B7FFA}" type="presOf" srcId="{C27A48C0-0747-6A43-8747-46D5FF56BF78}" destId="{3F25BF46-784A-C24B-918F-C19625E618A8}" srcOrd="0" destOrd="0" presId="urn:microsoft.com/office/officeart/2005/8/layout/pyramid1"/>
    <dgm:cxn modelId="{A4B33D9A-C665-EE4A-9C57-F203F21A1497}" type="presOf" srcId="{A76B2D3F-5BB6-2644-BDDF-C3FFC01FDF60}" destId="{6ABF15E0-04F7-364A-8179-66316FBDF97C}" srcOrd="1" destOrd="0" presId="urn:microsoft.com/office/officeart/2005/8/layout/pyramid1"/>
    <dgm:cxn modelId="{6FAE08C4-6B58-7A4A-B921-D72DBA76167F}" type="presOf" srcId="{A76B2D3F-5BB6-2644-BDDF-C3FFC01FDF60}" destId="{CF572D37-37A9-4F4F-B605-0927614431BB}" srcOrd="0" destOrd="0" presId="urn:microsoft.com/office/officeart/2005/8/layout/pyramid1"/>
    <dgm:cxn modelId="{7FB3C7D0-358F-C444-9FB2-0C60A40AA944}" type="presParOf" srcId="{06C3DB10-5E0C-8343-9F99-526F882E36AB}" destId="{6274FA4F-23BE-DE48-84AB-47A4202C1CA0}" srcOrd="0" destOrd="0" presId="urn:microsoft.com/office/officeart/2005/8/layout/pyramid1"/>
    <dgm:cxn modelId="{4E7B8F65-6F85-1F46-B803-8FEA71167820}" type="presParOf" srcId="{6274FA4F-23BE-DE48-84AB-47A4202C1CA0}" destId="{CF572D37-37A9-4F4F-B605-0927614431BB}" srcOrd="0" destOrd="0" presId="urn:microsoft.com/office/officeart/2005/8/layout/pyramid1"/>
    <dgm:cxn modelId="{F1AD7639-9725-4A46-AE9C-71DA8522C8D9}" type="presParOf" srcId="{6274FA4F-23BE-DE48-84AB-47A4202C1CA0}" destId="{6ABF15E0-04F7-364A-8179-66316FBDF97C}" srcOrd="1" destOrd="0" presId="urn:microsoft.com/office/officeart/2005/8/layout/pyramid1"/>
    <dgm:cxn modelId="{6340A8CE-4C70-6A40-93CD-53D5EEC054A6}" type="presParOf" srcId="{06C3DB10-5E0C-8343-9F99-526F882E36AB}" destId="{E940D7AE-9F6B-664F-B436-803D2B7146B9}" srcOrd="1" destOrd="0" presId="urn:microsoft.com/office/officeart/2005/8/layout/pyramid1"/>
    <dgm:cxn modelId="{5B16CC6E-64C6-A746-BE50-95EAB28D2CD8}" type="presParOf" srcId="{E940D7AE-9F6B-664F-B436-803D2B7146B9}" destId="{3F25BF46-784A-C24B-918F-C19625E618A8}" srcOrd="0" destOrd="0" presId="urn:microsoft.com/office/officeart/2005/8/layout/pyramid1"/>
    <dgm:cxn modelId="{04C92C13-A50D-C54A-BA3E-874634DCF68C}" type="presParOf" srcId="{E940D7AE-9F6B-664F-B436-803D2B7146B9}" destId="{AD315B60-902D-7C44-88F7-D3D9DEFEBDFE}" srcOrd="1" destOrd="0" presId="urn:microsoft.com/office/officeart/2005/8/layout/pyramid1"/>
    <dgm:cxn modelId="{B16727B0-0FBF-C64C-B55D-C2AA96D1A2D4}" type="presParOf" srcId="{06C3DB10-5E0C-8343-9F99-526F882E36AB}" destId="{41E7A8A6-5EDF-8F4A-A338-4184A8535954}" srcOrd="2" destOrd="0" presId="urn:microsoft.com/office/officeart/2005/8/layout/pyramid1"/>
    <dgm:cxn modelId="{626C5A14-9E7E-F149-891E-E45D5623F9AE}" type="presParOf" srcId="{41E7A8A6-5EDF-8F4A-A338-4184A8535954}" destId="{36FAFC1A-7B7E-CA4E-8253-794FD9C26DA1}" srcOrd="0" destOrd="0" presId="urn:microsoft.com/office/officeart/2005/8/layout/pyramid1"/>
    <dgm:cxn modelId="{A107522A-8DC7-5447-8A70-2AFC0AFA8D73}" type="presParOf" srcId="{41E7A8A6-5EDF-8F4A-A338-4184A8535954}" destId="{2577521F-A230-3D43-AD7E-59BD21ED65C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72D37-37A9-4F4F-B605-0927614431BB}">
      <dsp:nvSpPr>
        <dsp:cNvPr id="0" name=""/>
        <dsp:cNvSpPr/>
      </dsp:nvSpPr>
      <dsp:spPr>
        <a:xfrm>
          <a:off x="1752602" y="0"/>
          <a:ext cx="2042037" cy="1751753"/>
        </a:xfrm>
        <a:prstGeom prst="trapezoid">
          <a:avLst>
            <a:gd name="adj" fmla="val 54615"/>
          </a:avLst>
        </a:prstGeom>
        <a:solidFill>
          <a:schemeClr val="accent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752602" y="0"/>
        <a:ext cx="2042037" cy="1751753"/>
      </dsp:txXfrm>
    </dsp:sp>
    <dsp:sp modelId="{3F25BF46-784A-C24B-918F-C19625E618A8}">
      <dsp:nvSpPr>
        <dsp:cNvPr id="0" name=""/>
        <dsp:cNvSpPr/>
      </dsp:nvSpPr>
      <dsp:spPr>
        <a:xfrm>
          <a:off x="859924" y="1723704"/>
          <a:ext cx="3788287" cy="1629103"/>
        </a:xfrm>
        <a:prstGeom prst="trapezoid">
          <a:avLst>
            <a:gd name="adj" fmla="val 54615"/>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522874" y="1723704"/>
        <a:ext cx="2462386" cy="1629103"/>
      </dsp:txXfrm>
    </dsp:sp>
    <dsp:sp modelId="{36FAFC1A-7B7E-CA4E-8253-794FD9C26DA1}">
      <dsp:nvSpPr>
        <dsp:cNvPr id="0" name=""/>
        <dsp:cNvSpPr/>
      </dsp:nvSpPr>
      <dsp:spPr>
        <a:xfrm>
          <a:off x="0" y="3380856"/>
          <a:ext cx="5410200" cy="1572143"/>
        </a:xfrm>
        <a:prstGeom prst="trapezoid">
          <a:avLst>
            <a:gd name="adj" fmla="val 54615"/>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946784" y="3380856"/>
        <a:ext cx="3516630" cy="15721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013216-3AF6-1640-A1EF-FA3A6912D8B4}" type="datetimeFigureOut">
              <a:rPr lang="en-US" smtClean="0"/>
              <a:t>9/6/2021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27F9EF-E1FB-5D4A-8141-7ABFC2BB4F18}" type="slidenum">
              <a:rPr lang="en-US" smtClean="0"/>
              <a:t>‹#›</a:t>
            </a:fld>
            <a:endParaRPr lang="en-US"/>
          </a:p>
        </p:txBody>
      </p:sp>
    </p:spTree>
    <p:extLst>
      <p:ext uri="{BB962C8B-B14F-4D97-AF65-F5344CB8AC3E}">
        <p14:creationId xmlns:p14="http://schemas.microsoft.com/office/powerpoint/2010/main" val="352150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0971567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CR6"/><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CR26"/><Relationship Id="rId4" Type="http://schemas.openxmlformats.org/officeDocument/2006/relationships/hyperlink" Target="#CR15"/></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5822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https://www.hyflexlearning.org/2021/07/26/assessment-efficiency-and-effectiveness/</a:t>
            </a:r>
          </a:p>
        </p:txBody>
      </p:sp>
    </p:spTree>
    <p:extLst>
      <p:ext uri="{BB962C8B-B14F-4D97-AF65-F5344CB8AC3E}">
        <p14:creationId xmlns:p14="http://schemas.microsoft.com/office/powerpoint/2010/main" val="258063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typingdna.com</a:t>
            </a:r>
            <a:r>
              <a:rPr lang="en-US" dirty="0"/>
              <a:t>/ </a:t>
            </a:r>
          </a:p>
        </p:txBody>
      </p:sp>
    </p:spTree>
    <p:extLst>
      <p:ext uri="{BB962C8B-B14F-4D97-AF65-F5344CB8AC3E}">
        <p14:creationId xmlns:p14="http://schemas.microsoft.com/office/powerpoint/2010/main" val="30542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41D7D56C-CE4A-FC41-AD01-7F5E566D1E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F7509B-131F-A943-A687-8CFF3737A738}" type="slidenum">
              <a:rPr lang="en-US" altLang="en-US" smtClean="0"/>
              <a:pPr>
                <a:spcBef>
                  <a:spcPct val="0"/>
                </a:spcBef>
              </a:pPr>
              <a:t>34</a:t>
            </a:fld>
            <a:endParaRPr lang="en-US" altLang="en-US"/>
          </a:p>
        </p:txBody>
      </p:sp>
      <p:sp>
        <p:nvSpPr>
          <p:cNvPr id="63490" name="Rectangle 2">
            <a:extLst>
              <a:ext uri="{FF2B5EF4-FFF2-40B4-BE49-F238E27FC236}">
                <a16:creationId xmlns:a16="http://schemas.microsoft.com/office/drawing/2014/main" id="{F36DEBB9-6BC8-DB4F-9E33-C47B204CBE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EF112C86-D8BA-2947-A967-9D75F4367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 expertise understanding why students cheat and how we might cultivate AI – particularly from the perspective of social-moral development</a:t>
            </a:r>
          </a:p>
          <a:p>
            <a:r>
              <a:rPr lang="en-US" dirty="0"/>
              <a:t>	I’m not an expert in assessment or assessment design, and prob didn’t think anymore about much like the rest of my colleague</a:t>
            </a:r>
            <a:endParaRPr lang="en-NZ" dirty="0"/>
          </a:p>
        </p:txBody>
      </p:sp>
    </p:spTree>
    <p:extLst>
      <p:ext uri="{BB962C8B-B14F-4D97-AF65-F5344CB8AC3E}">
        <p14:creationId xmlns:p14="http://schemas.microsoft.com/office/powerpoint/2010/main" val="161183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xfrm>
            <a:off x="3972560" y="8831580"/>
            <a:ext cx="3037840" cy="46482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BC77DA-3730-FA48-9231-43260F072C91}" type="slidenum">
              <a:rPr lang="en-US" sz="1200">
                <a:latin typeface="Calibri" charset="0"/>
              </a:rPr>
              <a:pPr eaLnBrk="1" hangingPunct="1"/>
              <a:t>4</a:t>
            </a:fld>
            <a:endParaRPr lang="en-US" sz="120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1"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Roman" charset="0"/>
              <a:ea typeface="ＭＳ Ｐゴシック" charset="0"/>
              <a:cs typeface="ＭＳ Ｐゴシック" charset="0"/>
            </a:endParaRPr>
          </a:p>
        </p:txBody>
      </p:sp>
    </p:spTree>
    <p:extLst>
      <p:ext uri="{BB962C8B-B14F-4D97-AF65-F5344CB8AC3E}">
        <p14:creationId xmlns:p14="http://schemas.microsoft.com/office/powerpoint/2010/main" val="131838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xfrm>
            <a:off x="3972560" y="8831580"/>
            <a:ext cx="3037840" cy="4648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BC77DA-3730-FA48-9231-43260F072C91}" type="slidenum">
              <a:rPr lang="en-US" sz="1200">
                <a:latin typeface="Calibri" charset="0"/>
              </a:rPr>
              <a:pPr eaLnBrk="1" hangingPunct="1"/>
              <a:t>5</a:t>
            </a:fld>
            <a:endParaRPr lang="en-US" sz="120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Roman" charset="0"/>
              <a:ea typeface="ＭＳ Ｐゴシック" charset="0"/>
              <a:cs typeface="ＭＳ Ｐゴシック" charset="0"/>
            </a:endParaRPr>
          </a:p>
        </p:txBody>
      </p:sp>
    </p:spTree>
    <p:extLst>
      <p:ext uri="{BB962C8B-B14F-4D97-AF65-F5344CB8AC3E}">
        <p14:creationId xmlns:p14="http://schemas.microsoft.com/office/powerpoint/2010/main" val="336360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636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xfrm>
            <a:off x="3972560" y="8831580"/>
            <a:ext cx="3037840" cy="4648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BC77DA-3730-FA48-9231-43260F072C91}" type="slidenum">
              <a:rPr lang="en-US" sz="1200">
                <a:latin typeface="Calibri" charset="0"/>
              </a:rPr>
              <a:pPr eaLnBrk="1" hangingPunct="1"/>
              <a:t>7</a:t>
            </a:fld>
            <a:endParaRPr lang="en-US" sz="120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Roman" charset="0"/>
              <a:ea typeface="ＭＳ Ｐゴシック" charset="0"/>
              <a:cs typeface="ＭＳ Ｐゴシック" charset="0"/>
            </a:endParaRPr>
          </a:p>
        </p:txBody>
      </p:sp>
    </p:spTree>
    <p:extLst>
      <p:ext uri="{BB962C8B-B14F-4D97-AF65-F5344CB8AC3E}">
        <p14:creationId xmlns:p14="http://schemas.microsoft.com/office/powerpoint/2010/main" val="314297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Rooted in Cohen and Swift’s (</a:t>
            </a:r>
            <a:r>
              <a:rPr lang="en-US" sz="1100" i="1" u="sng" kern="1200" dirty="0">
                <a:solidFill>
                  <a:schemeClr val="tx1"/>
                </a:solidFill>
                <a:effectLst/>
                <a:latin typeface="+mn-lt"/>
                <a:ea typeface="+mn-ea"/>
                <a:cs typeface="+mn-cs"/>
                <a:hlinkClick r:id="rId3" action="ppaction://hlinkfile"/>
              </a:rPr>
              <a:t>1999</a:t>
            </a:r>
            <a:r>
              <a:rPr lang="en-US" sz="1100" kern="1200" dirty="0">
                <a:solidFill>
                  <a:schemeClr val="tx1"/>
                </a:solidFill>
                <a:effectLst/>
                <a:latin typeface="+mn-lt"/>
                <a:ea typeface="+mn-ea"/>
                <a:cs typeface="+mn-cs"/>
              </a:rPr>
              <a:t>) “spectrum of prevention” or other tiered approaches to behavioral and cultural change (Lane et al. </a:t>
            </a:r>
            <a:r>
              <a:rPr lang="en-US" sz="1100" i="1" u="sng" kern="1200" dirty="0">
                <a:solidFill>
                  <a:schemeClr val="tx1"/>
                </a:solidFill>
                <a:effectLst/>
                <a:latin typeface="+mn-lt"/>
                <a:ea typeface="+mn-ea"/>
                <a:cs typeface="+mn-cs"/>
                <a:hlinkClick r:id="rId4" action="ppaction://hlinkfile"/>
              </a:rPr>
              <a:t>2009</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Sugai</a:t>
            </a:r>
            <a:r>
              <a:rPr lang="en-US" sz="1100" kern="1200" dirty="0">
                <a:solidFill>
                  <a:schemeClr val="tx1"/>
                </a:solidFill>
                <a:effectLst/>
                <a:latin typeface="+mn-lt"/>
                <a:ea typeface="+mn-ea"/>
                <a:cs typeface="+mn-cs"/>
              </a:rPr>
              <a:t> and Horner </a:t>
            </a:r>
            <a:r>
              <a:rPr lang="en-US" sz="1100" i="1" u="sng" kern="1200" dirty="0">
                <a:solidFill>
                  <a:schemeClr val="tx1"/>
                </a:solidFill>
                <a:effectLst/>
                <a:latin typeface="+mn-lt"/>
                <a:ea typeface="+mn-ea"/>
                <a:cs typeface="+mn-cs"/>
                <a:hlinkClick r:id="rId5" action="ppaction://hlinkfile"/>
              </a:rPr>
              <a:t>2002</a:t>
            </a:r>
            <a:r>
              <a:rPr lang="en-US" sz="1100" kern="1200" dirty="0">
                <a:solidFill>
                  <a:schemeClr val="tx1"/>
                </a:solidFill>
                <a:effectLst/>
                <a:latin typeface="+mn-lt"/>
                <a:ea typeface="+mn-ea"/>
                <a:cs typeface="+mn-cs"/>
              </a:rPr>
              <a:t>), the intervention model presented in this chapter consists of three levels: school-wide education (SWE), context-specific prevention (CSP), and, where needed, individual remediation (IR). In the remainder of this section, each of these levels and their objectives are described in greater detail, and, where possible, concrete examples of their educational applications are provided. Before doing so, it is helpful to say a few words about the structure and substance of the model as a whole.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6558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69957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Retrieved from https://www.teachthought.com/pedagogy/assessment-design-matrix-assess-assessments/</a:t>
            </a:r>
            <a:endParaRPr lang="en-NZ" dirty="0"/>
          </a:p>
        </p:txBody>
      </p:sp>
    </p:spTree>
    <p:extLst>
      <p:ext uri="{BB962C8B-B14F-4D97-AF65-F5344CB8AC3E}">
        <p14:creationId xmlns:p14="http://schemas.microsoft.com/office/powerpoint/2010/main" val="74242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41"/>
            <a:ext cx="7772400" cy="10463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2111126"/>
            <a:ext cx="7772400" cy="15463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82"/>
            <a:ext cx="8229600" cy="6927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E61F9223-B90A-3D49-8EF0-8EC1AB53874C}" type="datetime1">
              <a:rPr lang="en-US" altLang="x-none"/>
              <a:pPr/>
              <a:t>9/6/2021</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51ED6BC-DC95-F745-8E98-22611D659DB5}" type="slidenum">
              <a:rPr lang="en-US" altLang="x-none"/>
              <a:pPr/>
              <a:t>‹#›</a:t>
            </a:fld>
            <a:endParaRPr lang="en-US" altLang="x-none"/>
          </a:p>
        </p:txBody>
      </p:sp>
    </p:spTree>
    <p:extLst>
      <p:ext uri="{BB962C8B-B14F-4D97-AF65-F5344CB8AC3E}">
        <p14:creationId xmlns:p14="http://schemas.microsoft.com/office/powerpoint/2010/main" val="78593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57200" y="1143000"/>
            <a:ext cx="8229600" cy="457200"/>
          </a:xfrm>
        </p:spPr>
        <p:txBody>
          <a:bodyPr/>
          <a:lstStyle>
            <a:lvl1pPr marL="0" indent="0" algn="ctr">
              <a:buNone/>
              <a:defRPr sz="2400" baseline="0"/>
            </a:lvl1pPr>
          </a:lstStyle>
          <a:p>
            <a:pPr lvl="0"/>
            <a:r>
              <a:rPr lang="en-US"/>
              <a:t>Click to edit Master text styles</a:t>
            </a:r>
          </a:p>
        </p:txBody>
      </p:sp>
      <p:sp>
        <p:nvSpPr>
          <p:cNvPr id="5" name="Footer Placeholder 4"/>
          <p:cNvSpPr>
            <a:spLocks noGrp="1"/>
          </p:cNvSpPr>
          <p:nvPr>
            <p:ph type="ftr" sz="quarter" idx="13"/>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4"/>
          </p:nvPr>
        </p:nvSpPr>
        <p:spPr/>
        <p:txBody>
          <a:bodyPr/>
          <a:lstStyle>
            <a:lvl1pPr>
              <a:defRPr/>
            </a:lvl1pPr>
          </a:lstStyle>
          <a:p>
            <a:pPr>
              <a:defRPr/>
            </a:pPr>
            <a:fld id="{6D2E3629-1AEB-FA47-848F-B822BF1597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8350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3"/>
            <a:ext cx="8229600" cy="49675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6" r:id="rId4"/>
    <p:sldLayoutId id="2147483658"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uckland.ac.nz/en/staff/learning-and-teaching/academic-integrity/promoting-academic-integrity.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doi.org/10.1080/00091383.2019.1618140"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teachthought.com/pedagogy/assessment-design-matrix-assess-assessmen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eachthought.com/pedagogy/assessment-design-matrix-assess-assessments/"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veon.com/wp-content/uploads/2014/04/DOMC-White-Paper-final.pdf"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aveon.com/wp-content/uploads/2014/04/DOMC-White-Paper-final.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doi.org/10.1080/00091383.2019.16181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21913/IJEI.v6i1.67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doi.org/10.3389/fpsyg.2021.569133" TargetMode="External"/><Relationship Id="rId5" Type="http://schemas.openxmlformats.org/officeDocument/2006/relationships/image" Target="../media/image4.jpeg"/><Relationship Id="rId4" Type="http://schemas.openxmlformats.org/officeDocument/2006/relationships/hyperlink" Target="https://doi:10.1007/s10805-013-918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urnitin.com/regions/apac/integrity-matters/tackling-e-cheating-and-assessment-security-with-phillip-dawso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 name="TextBox 1"/>
          <p:cNvSpPr txBox="1"/>
          <p:nvPr/>
        </p:nvSpPr>
        <p:spPr>
          <a:xfrm>
            <a:off x="1149292" y="3891968"/>
            <a:ext cx="6845416" cy="1261884"/>
          </a:xfrm>
          <a:prstGeom prst="rect">
            <a:avLst/>
          </a:prstGeom>
          <a:noFill/>
        </p:spPr>
        <p:txBody>
          <a:bodyPr wrap="square" rtlCol="0">
            <a:spAutoFit/>
          </a:bodyPr>
          <a:lstStyle/>
          <a:p>
            <a:pPr algn="ctr">
              <a:buClr>
                <a:schemeClr val="dk1"/>
              </a:buClr>
              <a:buSzPct val="45833"/>
            </a:pPr>
            <a:r>
              <a:rPr lang="en-GB" sz="2800" b="1" dirty="0">
                <a:solidFill>
                  <a:srgbClr val="227642"/>
                </a:solidFill>
                <a:latin typeface="Baskerville Old Face"/>
                <a:cs typeface="Baskerville Old Face"/>
              </a:rPr>
              <a:t>AP Jason M Stephens</a:t>
            </a:r>
          </a:p>
          <a:p>
            <a:pPr algn="ctr">
              <a:buClr>
                <a:schemeClr val="dk1"/>
              </a:buClr>
              <a:buSzPct val="45833"/>
            </a:pPr>
            <a:r>
              <a:rPr lang="en-GB" sz="2400" b="1" dirty="0">
                <a:solidFill>
                  <a:srgbClr val="227642"/>
                </a:solidFill>
                <a:latin typeface="Baskerville Old Face"/>
                <a:cs typeface="Baskerville Old Face"/>
              </a:rPr>
              <a:t>Faculty of Education and Social Work</a:t>
            </a:r>
          </a:p>
          <a:p>
            <a:pPr algn="ctr">
              <a:buClr>
                <a:schemeClr val="dk1"/>
              </a:buClr>
              <a:buSzPct val="45833"/>
            </a:pPr>
            <a:r>
              <a:rPr lang="en-GB" sz="2400" b="1" dirty="0">
                <a:solidFill>
                  <a:srgbClr val="227642"/>
                </a:solidFill>
                <a:latin typeface="Baskerville Old Face"/>
                <a:cs typeface="Baskerville Old Face"/>
              </a:rPr>
              <a:t>Academic Integrity Advisor</a:t>
            </a:r>
            <a:endParaRPr lang="en-GB" sz="2000" dirty="0">
              <a:solidFill>
                <a:srgbClr val="227642"/>
              </a:solidFill>
              <a:latin typeface="Baskerville Old Face"/>
              <a:cs typeface="Baskerville Old Face"/>
            </a:endParaRPr>
          </a:p>
        </p:txBody>
      </p:sp>
      <p:sp>
        <p:nvSpPr>
          <p:cNvPr id="3" name="TextBox 2"/>
          <p:cNvSpPr txBox="1"/>
          <p:nvPr/>
        </p:nvSpPr>
        <p:spPr>
          <a:xfrm>
            <a:off x="372791" y="769128"/>
            <a:ext cx="8195733" cy="1569660"/>
          </a:xfrm>
          <a:prstGeom prst="rect">
            <a:avLst/>
          </a:prstGeom>
          <a:noFill/>
        </p:spPr>
        <p:txBody>
          <a:bodyPr wrap="square" rtlCol="0">
            <a:spAutoFit/>
          </a:bodyPr>
          <a:lstStyle/>
          <a:p>
            <a:pPr algn="ctr">
              <a:spcAft>
                <a:spcPts val="600"/>
              </a:spcAft>
            </a:pPr>
            <a:r>
              <a:rPr lang="en-AU" sz="4800" b="1" i="1" dirty="0">
                <a:solidFill>
                  <a:schemeClr val="accent5">
                    <a:lumMod val="50000"/>
                  </a:schemeClr>
                </a:solidFill>
                <a:latin typeface="Baskerville" charset="0"/>
                <a:ea typeface="Baskerville" charset="0"/>
                <a:cs typeface="Baskerville" charset="0"/>
              </a:rPr>
              <a:t>Assessment Design and  Academic Integrity</a:t>
            </a:r>
          </a:p>
        </p:txBody>
      </p:sp>
      <p:sp>
        <p:nvSpPr>
          <p:cNvPr id="7" name="TextBox 6"/>
          <p:cNvSpPr txBox="1"/>
          <p:nvPr/>
        </p:nvSpPr>
        <p:spPr>
          <a:xfrm>
            <a:off x="2754351" y="5386793"/>
            <a:ext cx="3635298" cy="830997"/>
          </a:xfrm>
          <a:prstGeom prst="rect">
            <a:avLst/>
          </a:prstGeom>
          <a:noFill/>
        </p:spPr>
        <p:txBody>
          <a:bodyPr wrap="square" rtlCol="0">
            <a:spAutoFit/>
          </a:bodyPr>
          <a:lstStyle/>
          <a:p>
            <a:pPr algn="ctr"/>
            <a:r>
              <a:rPr lang="en-US" sz="2400" b="1" dirty="0">
                <a:latin typeface="Baskerville Old Face" charset="0"/>
                <a:ea typeface="Baskerville Old Face" charset="0"/>
                <a:cs typeface="Baskerville Old Face" charset="0"/>
              </a:rPr>
              <a:t>6 September 2021</a:t>
            </a:r>
          </a:p>
          <a:p>
            <a:pPr algn="ctr"/>
            <a:r>
              <a:rPr lang="en-US" sz="2400" b="1" dirty="0">
                <a:latin typeface="Baskerville Old Face" charset="0"/>
                <a:ea typeface="Baskerville Old Face" charset="0"/>
                <a:cs typeface="Baskerville Old Face" charset="0"/>
              </a:rPr>
              <a:t>CANVAS Monthly Meeting</a:t>
            </a:r>
          </a:p>
        </p:txBody>
      </p:sp>
      <p:sp>
        <p:nvSpPr>
          <p:cNvPr id="4" name="Rectangle 3">
            <a:extLst>
              <a:ext uri="{FF2B5EF4-FFF2-40B4-BE49-F238E27FC236}">
                <a16:creationId xmlns:a16="http://schemas.microsoft.com/office/drawing/2014/main" id="{74B4E886-3820-46BE-A39A-6BA12BFD28E5}"/>
              </a:ext>
            </a:extLst>
          </p:cNvPr>
          <p:cNvSpPr/>
          <p:nvPr/>
        </p:nvSpPr>
        <p:spPr>
          <a:xfrm>
            <a:off x="814047" y="2538297"/>
            <a:ext cx="7313219" cy="1154162"/>
          </a:xfrm>
          <a:prstGeom prst="rect">
            <a:avLst/>
          </a:prstGeom>
        </p:spPr>
        <p:txBody>
          <a:bodyPr wrap="none">
            <a:spAutoFit/>
          </a:bodyPr>
          <a:lstStyle/>
          <a:p>
            <a:pPr algn="ctr">
              <a:spcAft>
                <a:spcPts val="600"/>
              </a:spcAft>
            </a:pPr>
            <a:r>
              <a:rPr lang="en-US" sz="3200" b="1" i="1" dirty="0">
                <a:solidFill>
                  <a:srgbClr val="C00000"/>
                </a:solidFill>
                <a:latin typeface="Baskerville" charset="0"/>
                <a:ea typeface="Baskerville" charset="0"/>
                <a:cs typeface="Baskerville" charset="0"/>
              </a:rPr>
              <a:t>Using the Former to </a:t>
            </a:r>
            <a:r>
              <a:rPr lang="en-US" sz="3200" b="1" i="1" dirty="0" err="1">
                <a:solidFill>
                  <a:srgbClr val="C00000"/>
                </a:solidFill>
                <a:latin typeface="Baskerville" charset="0"/>
                <a:ea typeface="Baskerville" charset="0"/>
                <a:cs typeface="Baskerville" charset="0"/>
              </a:rPr>
              <a:t>Optimise</a:t>
            </a:r>
            <a:r>
              <a:rPr lang="en-US" sz="3200" b="1" i="1" dirty="0">
                <a:solidFill>
                  <a:srgbClr val="C00000"/>
                </a:solidFill>
                <a:latin typeface="Baskerville" charset="0"/>
                <a:ea typeface="Baskerville" charset="0"/>
                <a:cs typeface="Baskerville" charset="0"/>
              </a:rPr>
              <a:t> the Latter in </a:t>
            </a:r>
          </a:p>
          <a:p>
            <a:pPr algn="ctr">
              <a:spcAft>
                <a:spcPts val="600"/>
              </a:spcAft>
            </a:pPr>
            <a:r>
              <a:rPr lang="en-US" sz="3200" b="1" i="1" dirty="0" err="1">
                <a:solidFill>
                  <a:srgbClr val="C00000"/>
                </a:solidFill>
                <a:latin typeface="Baskerville" charset="0"/>
                <a:ea typeface="Baskerville" charset="0"/>
                <a:cs typeface="Baskerville" charset="0"/>
              </a:rPr>
              <a:t>Uninvigilated</a:t>
            </a:r>
            <a:r>
              <a:rPr lang="en-US" sz="3200" b="1" i="1" dirty="0">
                <a:solidFill>
                  <a:srgbClr val="C00000"/>
                </a:solidFill>
                <a:latin typeface="Baskerville" charset="0"/>
                <a:ea typeface="Baskerville" charset="0"/>
                <a:cs typeface="Baskerville" charset="0"/>
              </a:rPr>
              <a:t> Online Tests and Exams </a:t>
            </a:r>
            <a:endParaRPr lang="en-AU" sz="3200" b="1" i="1" dirty="0">
              <a:solidFill>
                <a:srgbClr val="C00000"/>
              </a:solidFill>
              <a:latin typeface="Baskerville" charset="0"/>
              <a:ea typeface="Baskerville" charset="0"/>
              <a:cs typeface="Baskerville" charset="0"/>
            </a:endParaRPr>
          </a:p>
        </p:txBody>
      </p:sp>
    </p:spTree>
    <p:extLst>
      <p:ext uri="{BB962C8B-B14F-4D97-AF65-F5344CB8AC3E}">
        <p14:creationId xmlns:p14="http://schemas.microsoft.com/office/powerpoint/2010/main" val="255094172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304800" y="1360648"/>
            <a:ext cx="8534400" cy="1172761"/>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NZ" sz="3600" b="1" dirty="0">
                <a:solidFill>
                  <a:srgbClr val="002060"/>
                </a:solidFill>
                <a:latin typeface="Baskerville"/>
                <a:cs typeface="Baskerville"/>
              </a:rPr>
              <a:t>Promoting Academic Integrity </a:t>
            </a:r>
          </a:p>
          <a:p>
            <a:pPr algn="ctr"/>
            <a:r>
              <a:rPr lang="en-NZ" sz="3600" b="1" dirty="0">
                <a:solidFill>
                  <a:srgbClr val="002060"/>
                </a:solidFill>
                <a:latin typeface="Baskerville"/>
                <a:cs typeface="Baskerville"/>
              </a:rPr>
              <a:t>in Your Courses</a:t>
            </a:r>
            <a:endParaRPr lang="en-GB" sz="3600" b="1" dirty="0">
              <a:solidFill>
                <a:srgbClr val="002060"/>
              </a:solidFill>
              <a:latin typeface="Baskerville"/>
              <a:cs typeface="Baskerville"/>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1966461" y="2693228"/>
            <a:ext cx="5211078" cy="523220"/>
          </a:xfrm>
          <a:prstGeom prst="rect">
            <a:avLst/>
          </a:prstGeom>
          <a:noFill/>
        </p:spPr>
        <p:txBody>
          <a:bodyPr wrap="square" rtlCol="0">
            <a:spAutoFit/>
          </a:bodyPr>
          <a:lstStyle/>
          <a:p>
            <a:pPr algn="ctr"/>
            <a:r>
              <a:rPr lang="en-US" sz="2800" b="1" dirty="0">
                <a:solidFill>
                  <a:srgbClr val="C00000"/>
                </a:solidFill>
                <a:latin typeface="Baskerville Old Face" panose="02020602080505020303" pitchFamily="18" charset="0"/>
              </a:rPr>
              <a:t>On CANVAS and in Class</a:t>
            </a:r>
          </a:p>
        </p:txBody>
      </p:sp>
      <p:sp>
        <p:nvSpPr>
          <p:cNvPr id="11" name="Rectangle 10">
            <a:extLst>
              <a:ext uri="{FF2B5EF4-FFF2-40B4-BE49-F238E27FC236}">
                <a16:creationId xmlns:a16="http://schemas.microsoft.com/office/drawing/2014/main" id="{D2E9622A-AEDE-424C-9A20-6E908BFDF3EE}"/>
              </a:ext>
            </a:extLst>
          </p:cNvPr>
          <p:cNvSpPr/>
          <p:nvPr/>
        </p:nvSpPr>
        <p:spPr>
          <a:xfrm>
            <a:off x="557561" y="3359153"/>
            <a:ext cx="8028878" cy="707886"/>
          </a:xfrm>
          <a:prstGeom prst="rect">
            <a:avLst/>
          </a:prstGeom>
        </p:spPr>
        <p:txBody>
          <a:bodyPr wrap="square">
            <a:spAutoFit/>
          </a:bodyPr>
          <a:lstStyle/>
          <a:p>
            <a:pPr algn="ctr"/>
            <a:r>
              <a:rPr lang="en-NZ" sz="2000" u="sng" dirty="0">
                <a:solidFill>
                  <a:srgbClr val="0563C1"/>
                </a:solidFill>
                <a:latin typeface="Calibri" panose="020F0502020204030204" pitchFamily="34" charset="0"/>
                <a:ea typeface="Calibri" panose="020F0502020204030204" pitchFamily="34" charset="0"/>
                <a:hlinkClick r:id="rId2"/>
              </a:rPr>
              <a:t>https://www.auckland.ac.nz/en/staff/learning-and-teaching/academic-integrity/promoting-academic-integrity.html</a:t>
            </a:r>
            <a:r>
              <a:rPr lang="en-NZ" sz="2000" dirty="0">
                <a:latin typeface="Calibri" panose="020F0502020204030204" pitchFamily="34" charset="0"/>
                <a:ea typeface="Calibri" panose="020F0502020204030204" pitchFamily="34" charset="0"/>
              </a:rPr>
              <a:t> </a:t>
            </a:r>
            <a:endParaRPr lang="en-NZ"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5609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8ED83-B6CC-46FB-9427-0BA780E1069F}"/>
              </a:ext>
            </a:extLst>
          </p:cNvPr>
          <p:cNvSpPr/>
          <p:nvPr/>
        </p:nvSpPr>
        <p:spPr>
          <a:xfrm>
            <a:off x="472141" y="412790"/>
            <a:ext cx="8379251" cy="4001095"/>
          </a:xfrm>
          <a:prstGeom prst="rect">
            <a:avLst/>
          </a:prstGeom>
        </p:spPr>
        <p:txBody>
          <a:bodyPr wrap="square">
            <a:spAutoFit/>
          </a:bodyPr>
          <a:lstStyle/>
          <a:p>
            <a:endParaRPr lang="en-NZ" sz="1600" dirty="0">
              <a:latin typeface="Verdana" panose="020B0604030504040204" pitchFamily="34" charset="0"/>
            </a:endParaRPr>
          </a:p>
          <a:p>
            <a:r>
              <a:rPr lang="en-US" sz="2400" b="1" dirty="0">
                <a:solidFill>
                  <a:srgbClr val="002060"/>
                </a:solidFill>
                <a:latin typeface="Verdana" panose="020B0604030504040204" pitchFamily="34" charset="0"/>
              </a:rPr>
              <a:t>Academic Integrity Checklist for Course Design</a:t>
            </a:r>
          </a:p>
          <a:p>
            <a:r>
              <a:rPr lang="en-US" sz="2400" b="1" dirty="0">
                <a:latin typeface="Verdana" panose="020B0604030504040204" pitchFamily="34" charset="0"/>
              </a:rPr>
              <a:t> </a:t>
            </a:r>
            <a:endParaRPr lang="en-US" sz="2400" dirty="0">
              <a:latin typeface="Verdana" panose="020B0604030504040204" pitchFamily="34" charset="0"/>
            </a:endParaRPr>
          </a:p>
          <a:p>
            <a:r>
              <a:rPr lang="en-NZ" sz="1800" b="1" dirty="0">
                <a:solidFill>
                  <a:srgbClr val="2C73B5"/>
                </a:solidFill>
                <a:latin typeface="Verdana" panose="020B0604030504040204" pitchFamily="34" charset="0"/>
              </a:rPr>
              <a:t>Before the course starts: </a:t>
            </a:r>
            <a:endParaRPr lang="en-NZ" sz="1800" dirty="0">
              <a:solidFill>
                <a:srgbClr val="2C73B5"/>
              </a:solidFill>
              <a:latin typeface="Verdana" panose="020B0604030504040204" pitchFamily="34" charset="0"/>
            </a:endParaRPr>
          </a:p>
          <a:p>
            <a:pPr marL="285750" indent="-285750">
              <a:buFont typeface="Wingdings" panose="05000000000000000000" pitchFamily="2" charset="2"/>
              <a:buChar char="q"/>
            </a:pPr>
            <a:r>
              <a:rPr lang="en-US" dirty="0">
                <a:latin typeface="Verdana" panose="020B0604030504040204" pitchFamily="34" charset="0"/>
              </a:rPr>
              <a:t> Ensure all teaching staff are familiar with </a:t>
            </a:r>
            <a:r>
              <a:rPr lang="en-US" dirty="0">
                <a:solidFill>
                  <a:srgbClr val="0461C1"/>
                </a:solidFill>
                <a:latin typeface="Verdana" panose="020B0604030504040204" pitchFamily="34" charset="0"/>
              </a:rPr>
              <a:t>University policy/regulations around academic integrity </a:t>
            </a:r>
            <a:r>
              <a:rPr lang="en-US" dirty="0">
                <a:latin typeface="Verdana" panose="020B0604030504040204" pitchFamily="34" charset="0"/>
              </a:rPr>
              <a:t>and their responsibility to promote good practice and prevent academic misconduct. </a:t>
            </a:r>
          </a:p>
          <a:p>
            <a:endParaRPr lang="en-NZ" dirty="0">
              <a:latin typeface="Verdana" panose="020B0604030504040204" pitchFamily="34" charset="0"/>
            </a:endParaRPr>
          </a:p>
          <a:p>
            <a:r>
              <a:rPr lang="en-NZ" sz="1800" b="1" dirty="0">
                <a:solidFill>
                  <a:srgbClr val="2C73B5"/>
                </a:solidFill>
                <a:latin typeface="Verdana" panose="020B0604030504040204" pitchFamily="34" charset="0"/>
              </a:rPr>
              <a:t>Canvas course pages: </a:t>
            </a:r>
            <a:endParaRPr lang="en-NZ" sz="1800" dirty="0">
              <a:solidFill>
                <a:srgbClr val="2C73B5"/>
              </a:solidFill>
              <a:latin typeface="Verdana" panose="020B0604030504040204" pitchFamily="34" charset="0"/>
            </a:endParaRPr>
          </a:p>
          <a:p>
            <a:pPr marL="285750" indent="-285750">
              <a:buFont typeface="Wingdings" panose="05000000000000000000" pitchFamily="2" charset="2"/>
              <a:buChar char="q"/>
            </a:pPr>
            <a:r>
              <a:rPr lang="en-US" dirty="0">
                <a:latin typeface="Verdana" panose="020B0604030504040204" pitchFamily="34" charset="0"/>
              </a:rPr>
              <a:t>Include links to the University’s </a:t>
            </a:r>
            <a:r>
              <a:rPr lang="en-US" dirty="0">
                <a:solidFill>
                  <a:srgbClr val="0461C1"/>
                </a:solidFill>
                <a:latin typeface="Verdana" panose="020B0604030504040204" pitchFamily="34" charset="0"/>
              </a:rPr>
              <a:t>Academic Integrity page </a:t>
            </a:r>
            <a:r>
              <a:rPr lang="en-US" dirty="0">
                <a:latin typeface="Verdana" panose="020B0604030504040204" pitchFamily="34" charset="0"/>
              </a:rPr>
              <a:t>and </a:t>
            </a:r>
            <a:r>
              <a:rPr lang="en-US" dirty="0">
                <a:solidFill>
                  <a:srgbClr val="0461C1"/>
                </a:solidFill>
                <a:latin typeface="Verdana" panose="020B0604030504040204" pitchFamily="34" charset="0"/>
              </a:rPr>
              <a:t>Student Academic Conduct Statute </a:t>
            </a:r>
            <a:r>
              <a:rPr lang="en-US" dirty="0">
                <a:latin typeface="Verdana" panose="020B0604030504040204" pitchFamily="34" charset="0"/>
              </a:rPr>
              <a:t>in your Canvas course. </a:t>
            </a:r>
          </a:p>
          <a:p>
            <a:pPr marL="285750" indent="-285750">
              <a:buFont typeface="Wingdings" panose="05000000000000000000" pitchFamily="2" charset="2"/>
              <a:buChar char="q"/>
            </a:pPr>
            <a:r>
              <a:rPr lang="en-US" dirty="0">
                <a:latin typeface="Verdana" panose="020B0604030504040204" pitchFamily="34" charset="0"/>
              </a:rPr>
              <a:t>Remind students that they need to complete the </a:t>
            </a:r>
            <a:r>
              <a:rPr lang="en-US" dirty="0">
                <a:solidFill>
                  <a:srgbClr val="0461C1"/>
                </a:solidFill>
                <a:latin typeface="Verdana" panose="020B0604030504040204" pitchFamily="34" charset="0"/>
              </a:rPr>
              <a:t>Academic Integrity course</a:t>
            </a:r>
            <a:r>
              <a:rPr lang="en-US" dirty="0">
                <a:latin typeface="Verdana" panose="020B0604030504040204" pitchFamily="34" charset="0"/>
              </a:rPr>
              <a:t>, and why it is important. Link to it in Canvas for students to review the content. </a:t>
            </a:r>
          </a:p>
          <a:p>
            <a:pPr marL="285750" indent="-285750">
              <a:buFont typeface="Wingdings" panose="05000000000000000000" pitchFamily="2" charset="2"/>
              <a:buChar char="q"/>
            </a:pPr>
            <a:r>
              <a:rPr lang="en-US" dirty="0">
                <a:latin typeface="Verdana" panose="020B0604030504040204" pitchFamily="34" charset="0"/>
              </a:rPr>
              <a:t>Provide a clear message on where students can get academic support (e.g., Piazza, office hours, tutorials and support websites, such as </a:t>
            </a:r>
            <a:r>
              <a:rPr lang="en-US" dirty="0">
                <a:solidFill>
                  <a:srgbClr val="0461C1"/>
                </a:solidFill>
                <a:latin typeface="Verdana" panose="020B0604030504040204" pitchFamily="34" charset="0"/>
              </a:rPr>
              <a:t>Learning Essentials</a:t>
            </a:r>
            <a:r>
              <a:rPr lang="en-US" dirty="0">
                <a:latin typeface="Verdana" panose="020B0604030504040204" pitchFamily="34" charset="0"/>
              </a:rPr>
              <a:t>) and how often you will check and respond to student queries. </a:t>
            </a:r>
          </a:p>
        </p:txBody>
      </p:sp>
      <p:sp>
        <p:nvSpPr>
          <p:cNvPr id="3" name="Rectangle 2">
            <a:extLst>
              <a:ext uri="{FF2B5EF4-FFF2-40B4-BE49-F238E27FC236}">
                <a16:creationId xmlns:a16="http://schemas.microsoft.com/office/drawing/2014/main" id="{F8C2B45E-32C9-4A9A-AB34-218524293577}"/>
              </a:ext>
            </a:extLst>
          </p:cNvPr>
          <p:cNvSpPr/>
          <p:nvPr/>
        </p:nvSpPr>
        <p:spPr>
          <a:xfrm>
            <a:off x="472141" y="4413885"/>
            <a:ext cx="8184179" cy="1877437"/>
          </a:xfrm>
          <a:prstGeom prst="rect">
            <a:avLst/>
          </a:prstGeom>
        </p:spPr>
        <p:txBody>
          <a:bodyPr wrap="square">
            <a:spAutoFit/>
          </a:bodyPr>
          <a:lstStyle/>
          <a:p>
            <a:r>
              <a:rPr lang="en-NZ" sz="1800" b="1" dirty="0">
                <a:solidFill>
                  <a:srgbClr val="2C73B5"/>
                </a:solidFill>
                <a:latin typeface="Verdana" panose="020B0604030504040204" pitchFamily="34" charset="0"/>
              </a:rPr>
              <a:t>Assessment: </a:t>
            </a:r>
            <a:endParaRPr lang="en-NZ" sz="1800" dirty="0">
              <a:solidFill>
                <a:srgbClr val="2C73B5"/>
              </a:solidFill>
              <a:latin typeface="Verdana" panose="020B0604030504040204" pitchFamily="34" charset="0"/>
            </a:endParaRPr>
          </a:p>
          <a:p>
            <a:pPr marL="285750" indent="-285750">
              <a:buFont typeface="Wingdings" panose="05000000000000000000" pitchFamily="2" charset="2"/>
              <a:buChar char="q"/>
            </a:pPr>
            <a:r>
              <a:rPr lang="en-US" dirty="0">
                <a:latin typeface="Verdana" panose="020B0604030504040204" pitchFamily="34" charset="0"/>
              </a:rPr>
              <a:t>Include the </a:t>
            </a:r>
            <a:r>
              <a:rPr lang="en-US" dirty="0">
                <a:solidFill>
                  <a:srgbClr val="0461C1"/>
                </a:solidFill>
                <a:latin typeface="Verdana" panose="020B0604030504040204" pitchFamily="34" charset="0"/>
              </a:rPr>
              <a:t>Academic honesty declaration </a:t>
            </a:r>
            <a:r>
              <a:rPr lang="en-US" dirty="0">
                <a:latin typeface="Verdana" panose="020B0604030504040204" pitchFamily="34" charset="0"/>
              </a:rPr>
              <a:t>in your assessments. </a:t>
            </a:r>
          </a:p>
          <a:p>
            <a:pPr marL="285750" indent="-285750">
              <a:buFont typeface="Wingdings" panose="05000000000000000000" pitchFamily="2" charset="2"/>
              <a:buChar char="q"/>
            </a:pPr>
            <a:r>
              <a:rPr lang="en-US" dirty="0">
                <a:latin typeface="Verdana" panose="020B0604030504040204" pitchFamily="34" charset="0"/>
              </a:rPr>
              <a:t>Make sure assessments are designed to </a:t>
            </a:r>
            <a:r>
              <a:rPr lang="en-US" dirty="0" err="1">
                <a:latin typeface="Verdana" panose="020B0604030504040204" pitchFamily="34" charset="0"/>
              </a:rPr>
              <a:t>minimise</a:t>
            </a:r>
            <a:r>
              <a:rPr lang="en-US" dirty="0">
                <a:latin typeface="Verdana" panose="020B0604030504040204" pitchFamily="34" charset="0"/>
              </a:rPr>
              <a:t> the opportunities for academic dishonesty, e.g. authentic tasks, </a:t>
            </a:r>
            <a:r>
              <a:rPr lang="en-US" dirty="0" err="1">
                <a:latin typeface="Verdana" panose="020B0604030504040204" pitchFamily="34" charset="0"/>
              </a:rPr>
              <a:t>randomised</a:t>
            </a:r>
            <a:r>
              <a:rPr lang="en-US" dirty="0">
                <a:latin typeface="Verdana" panose="020B0604030504040204" pitchFamily="34" charset="0"/>
              </a:rPr>
              <a:t> questions. </a:t>
            </a:r>
          </a:p>
          <a:p>
            <a:pPr marL="285750" indent="-285750">
              <a:buFont typeface="Wingdings" panose="05000000000000000000" pitchFamily="2" charset="2"/>
              <a:buChar char="q"/>
            </a:pPr>
            <a:r>
              <a:rPr lang="en-US" dirty="0">
                <a:latin typeface="Verdana" panose="020B0604030504040204" pitchFamily="34" charset="0"/>
              </a:rPr>
              <a:t>Provide rubrics or grading criteria for assessments. </a:t>
            </a:r>
          </a:p>
          <a:p>
            <a:pPr marL="285750" indent="-285750">
              <a:buFont typeface="Wingdings" panose="05000000000000000000" pitchFamily="2" charset="2"/>
              <a:buChar char="q"/>
            </a:pPr>
            <a:r>
              <a:rPr lang="en-US" dirty="0">
                <a:latin typeface="Verdana" panose="020B0604030504040204" pitchFamily="34" charset="0"/>
              </a:rPr>
              <a:t>Consider group assessments, with individual components. Ensure that you discuss with students the process and challenges of group work. </a:t>
            </a:r>
          </a:p>
          <a:p>
            <a:pPr marL="285750" indent="-285750">
              <a:buFont typeface="Wingdings" panose="05000000000000000000" pitchFamily="2" charset="2"/>
              <a:buChar char="q"/>
            </a:pPr>
            <a:r>
              <a:rPr lang="en-US" dirty="0">
                <a:latin typeface="Verdana" panose="020B0604030504040204" pitchFamily="34" charset="0"/>
              </a:rPr>
              <a:t>Use plagiarism detection software (e.g., Turnitin). </a:t>
            </a:r>
          </a:p>
        </p:txBody>
      </p:sp>
      <p:sp>
        <p:nvSpPr>
          <p:cNvPr id="4" name="TextBox 3">
            <a:extLst>
              <a:ext uri="{FF2B5EF4-FFF2-40B4-BE49-F238E27FC236}">
                <a16:creationId xmlns:a16="http://schemas.microsoft.com/office/drawing/2014/main" id="{5A678008-2D4A-42E4-82EA-0EE40112E7F6}"/>
              </a:ext>
            </a:extLst>
          </p:cNvPr>
          <p:cNvSpPr txBox="1"/>
          <p:nvPr/>
        </p:nvSpPr>
        <p:spPr>
          <a:xfrm>
            <a:off x="487680" y="4721662"/>
            <a:ext cx="8184179" cy="1569660"/>
          </a:xfrm>
          <a:prstGeom prst="rect">
            <a:avLst/>
          </a:prstGeom>
          <a:solidFill>
            <a:srgbClr val="FFFF00">
              <a:alpha val="10000"/>
            </a:srgbClr>
          </a:solidFill>
          <a:ln>
            <a:solidFill>
              <a:srgbClr val="C00000"/>
            </a:solidFill>
          </a:ln>
        </p:spPr>
        <p:txBody>
          <a:bodyPr wrap="square" rtlCol="0">
            <a:spAutoFit/>
          </a:bodyPr>
          <a:lstStyle/>
          <a:p>
            <a:pPr algn="ctr"/>
            <a:endParaRPr lang="en-US" sz="9600" b="1" dirty="0">
              <a:solidFill>
                <a:schemeClr val="bg1"/>
              </a:solidFill>
            </a:endParaRPr>
          </a:p>
        </p:txBody>
      </p:sp>
    </p:spTree>
    <p:extLst>
      <p:ext uri="{BB962C8B-B14F-4D97-AF65-F5344CB8AC3E}">
        <p14:creationId xmlns:p14="http://schemas.microsoft.com/office/powerpoint/2010/main" val="23755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8ED83-B6CC-46FB-9427-0BA780E1069F}"/>
              </a:ext>
            </a:extLst>
          </p:cNvPr>
          <p:cNvSpPr/>
          <p:nvPr/>
        </p:nvSpPr>
        <p:spPr>
          <a:xfrm>
            <a:off x="585216" y="412790"/>
            <a:ext cx="8266176" cy="707886"/>
          </a:xfrm>
          <a:prstGeom prst="rect">
            <a:avLst/>
          </a:prstGeom>
        </p:spPr>
        <p:txBody>
          <a:bodyPr wrap="square">
            <a:spAutoFit/>
          </a:bodyPr>
          <a:lstStyle/>
          <a:p>
            <a:endParaRPr lang="en-NZ" sz="1600" dirty="0">
              <a:solidFill>
                <a:srgbClr val="002060"/>
              </a:solidFill>
              <a:latin typeface="Verdana" panose="020B0604030504040204" pitchFamily="34" charset="0"/>
            </a:endParaRPr>
          </a:p>
          <a:p>
            <a:r>
              <a:rPr lang="en-US" sz="2400" b="1" dirty="0">
                <a:solidFill>
                  <a:srgbClr val="002060"/>
                </a:solidFill>
                <a:latin typeface="Verdana" panose="020B0604030504040204" pitchFamily="34" charset="0"/>
              </a:rPr>
              <a:t>Academic integrity checklist for course design</a:t>
            </a:r>
          </a:p>
        </p:txBody>
      </p:sp>
      <p:sp>
        <p:nvSpPr>
          <p:cNvPr id="4" name="Rectangle 3">
            <a:extLst>
              <a:ext uri="{FF2B5EF4-FFF2-40B4-BE49-F238E27FC236}">
                <a16:creationId xmlns:a16="http://schemas.microsoft.com/office/drawing/2014/main" id="{60D5570B-9B99-4621-9E47-78BCE74A7636}"/>
              </a:ext>
            </a:extLst>
          </p:cNvPr>
          <p:cNvSpPr/>
          <p:nvPr/>
        </p:nvSpPr>
        <p:spPr>
          <a:xfrm>
            <a:off x="585216" y="1135892"/>
            <a:ext cx="8266176" cy="3046988"/>
          </a:xfrm>
          <a:prstGeom prst="rect">
            <a:avLst/>
          </a:prstGeom>
        </p:spPr>
        <p:txBody>
          <a:bodyPr wrap="square">
            <a:spAutoFit/>
          </a:bodyPr>
          <a:lstStyle/>
          <a:p>
            <a:endParaRPr lang="en-NZ" sz="1600" dirty="0">
              <a:latin typeface="Verdana" panose="020B0604030504040204" pitchFamily="34" charset="0"/>
            </a:endParaRPr>
          </a:p>
          <a:p>
            <a:r>
              <a:rPr lang="en-NZ" sz="1800" b="1" dirty="0">
                <a:solidFill>
                  <a:srgbClr val="2C73B5"/>
                </a:solidFill>
                <a:latin typeface="Verdana" panose="020B0604030504040204" pitchFamily="34" charset="0"/>
              </a:rPr>
              <a:t>In class: </a:t>
            </a:r>
            <a:endParaRPr lang="en-NZ" sz="1800" dirty="0">
              <a:solidFill>
                <a:srgbClr val="2C73B5"/>
              </a:solidFill>
              <a:latin typeface="Verdana" panose="020B0604030504040204" pitchFamily="34" charset="0"/>
            </a:endParaRPr>
          </a:p>
          <a:p>
            <a:pPr marL="285750" indent="-285750">
              <a:buFont typeface="Wingdings" panose="05000000000000000000" pitchFamily="2" charset="2"/>
              <a:buChar char="q"/>
            </a:pPr>
            <a:r>
              <a:rPr lang="en-US" dirty="0">
                <a:latin typeface="Verdana" panose="020B0604030504040204" pitchFamily="34" charset="0"/>
              </a:rPr>
              <a:t>Introduce academic integrity in your first lecture, discuss the importance of it with your students throughout the course. </a:t>
            </a:r>
          </a:p>
          <a:p>
            <a:pPr marL="285750" indent="-285750">
              <a:buFont typeface="Wingdings" panose="05000000000000000000" pitchFamily="2" charset="2"/>
              <a:buChar char="q"/>
            </a:pPr>
            <a:r>
              <a:rPr lang="en-US" dirty="0">
                <a:latin typeface="Verdana" panose="020B0604030504040204" pitchFamily="34" charset="0"/>
              </a:rPr>
              <a:t>Discuss the different types of academic misconduct with students and provide examples. E.g., some students struggle to see the difference between legitimate collaboration and inappropriate collusion – especially in group work settings. </a:t>
            </a:r>
          </a:p>
          <a:p>
            <a:pPr marL="285750" indent="-285750">
              <a:buFont typeface="Wingdings" panose="05000000000000000000" pitchFamily="2" charset="2"/>
              <a:buChar char="q"/>
            </a:pPr>
            <a:r>
              <a:rPr lang="en-US" dirty="0">
                <a:latin typeface="Verdana" panose="020B0604030504040204" pitchFamily="34" charset="0"/>
              </a:rPr>
              <a:t>Explain the grounds for applying for extensions or </a:t>
            </a:r>
            <a:r>
              <a:rPr lang="en-US" dirty="0" err="1">
                <a:latin typeface="Verdana" panose="020B0604030504040204" pitchFamily="34" charset="0"/>
              </a:rPr>
              <a:t>aegrotat</a:t>
            </a:r>
            <a:r>
              <a:rPr lang="en-US" dirty="0">
                <a:latin typeface="Verdana" panose="020B0604030504040204" pitchFamily="34" charset="0"/>
              </a:rPr>
              <a:t>/compassionate considerations to your students. </a:t>
            </a:r>
          </a:p>
          <a:p>
            <a:endParaRPr lang="en-NZ" dirty="0">
              <a:latin typeface="Verdana" panose="020B0604030504040204" pitchFamily="34" charset="0"/>
            </a:endParaRPr>
          </a:p>
          <a:p>
            <a:r>
              <a:rPr lang="en-NZ" sz="1800" b="1" dirty="0">
                <a:solidFill>
                  <a:srgbClr val="2C73B5"/>
                </a:solidFill>
                <a:latin typeface="Verdana" panose="020B0604030504040204" pitchFamily="34" charset="0"/>
              </a:rPr>
              <a:t>After the course ends: </a:t>
            </a:r>
            <a:endParaRPr lang="en-NZ" sz="1800" dirty="0">
              <a:solidFill>
                <a:srgbClr val="2C73B5"/>
              </a:solidFill>
              <a:latin typeface="Verdana" panose="020B0604030504040204" pitchFamily="34" charset="0"/>
            </a:endParaRPr>
          </a:p>
          <a:p>
            <a:pPr marL="285750" indent="-285750">
              <a:buFont typeface="Wingdings" panose="05000000000000000000" pitchFamily="2" charset="2"/>
              <a:buChar char="q"/>
            </a:pPr>
            <a:r>
              <a:rPr lang="en-US" dirty="0">
                <a:latin typeface="Verdana" panose="020B0604030504040204" pitchFamily="34" charset="0"/>
              </a:rPr>
              <a:t> Ensure any issues related to academic integrity are discussed and commented on in the end-of-course review. </a:t>
            </a:r>
          </a:p>
        </p:txBody>
      </p:sp>
      <p:sp>
        <p:nvSpPr>
          <p:cNvPr id="5" name="TextBox 4">
            <a:extLst>
              <a:ext uri="{FF2B5EF4-FFF2-40B4-BE49-F238E27FC236}">
                <a16:creationId xmlns:a16="http://schemas.microsoft.com/office/drawing/2014/main" id="{AF67A73D-C8B7-474A-A619-6361A8F2DB00}"/>
              </a:ext>
            </a:extLst>
          </p:cNvPr>
          <p:cNvSpPr txBox="1"/>
          <p:nvPr/>
        </p:nvSpPr>
        <p:spPr>
          <a:xfrm>
            <a:off x="585216" y="1699480"/>
            <a:ext cx="8074451" cy="1107996"/>
          </a:xfrm>
          <a:prstGeom prst="rect">
            <a:avLst/>
          </a:prstGeom>
          <a:solidFill>
            <a:srgbClr val="FFFF00">
              <a:alpha val="10000"/>
            </a:srgbClr>
          </a:solidFill>
          <a:ln>
            <a:solidFill>
              <a:srgbClr val="C00000"/>
            </a:solidFill>
          </a:ln>
        </p:spPr>
        <p:txBody>
          <a:bodyPr wrap="square" rtlCol="0">
            <a:spAutoFit/>
          </a:bodyPr>
          <a:lstStyle/>
          <a:p>
            <a:pPr algn="ctr"/>
            <a:endParaRPr lang="en-US" sz="6600" b="1" dirty="0">
              <a:solidFill>
                <a:schemeClr val="bg1"/>
              </a:solidFill>
            </a:endParaRPr>
          </a:p>
        </p:txBody>
      </p:sp>
    </p:spTree>
    <p:extLst>
      <p:ext uri="{BB962C8B-B14F-4D97-AF65-F5344CB8AC3E}">
        <p14:creationId xmlns:p14="http://schemas.microsoft.com/office/powerpoint/2010/main" val="200213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8ED83-B6CC-46FB-9427-0BA780E1069F}"/>
              </a:ext>
            </a:extLst>
          </p:cNvPr>
          <p:cNvSpPr/>
          <p:nvPr/>
        </p:nvSpPr>
        <p:spPr>
          <a:xfrm>
            <a:off x="585216" y="412790"/>
            <a:ext cx="8266176" cy="707886"/>
          </a:xfrm>
          <a:prstGeom prst="rect">
            <a:avLst/>
          </a:prstGeom>
        </p:spPr>
        <p:txBody>
          <a:bodyPr wrap="square">
            <a:spAutoFit/>
          </a:bodyPr>
          <a:lstStyle/>
          <a:p>
            <a:endParaRPr lang="en-NZ" sz="1600" dirty="0">
              <a:solidFill>
                <a:srgbClr val="002060"/>
              </a:solidFill>
              <a:latin typeface="Verdana" panose="020B0604030504040204" pitchFamily="34" charset="0"/>
            </a:endParaRPr>
          </a:p>
          <a:p>
            <a:r>
              <a:rPr lang="en-US" sz="2400" b="1" dirty="0">
                <a:solidFill>
                  <a:srgbClr val="002060"/>
                </a:solidFill>
                <a:latin typeface="Verdana" panose="020B0604030504040204" pitchFamily="34" charset="0"/>
              </a:rPr>
              <a:t>Incorporate Academic Integrity Declaration</a:t>
            </a:r>
          </a:p>
        </p:txBody>
      </p:sp>
      <p:pic>
        <p:nvPicPr>
          <p:cNvPr id="6" name="Picture 5" descr="Graphical user interface, text, application, email&#10;&#10;Description automatically generated">
            <a:extLst>
              <a:ext uri="{FF2B5EF4-FFF2-40B4-BE49-F238E27FC236}">
                <a16:creationId xmlns:a16="http://schemas.microsoft.com/office/drawing/2014/main" id="{C75ACF8C-9B9D-4D75-8C3D-459283BEE191}"/>
              </a:ext>
            </a:extLst>
          </p:cNvPr>
          <p:cNvPicPr>
            <a:picLocks noChangeAspect="1"/>
          </p:cNvPicPr>
          <p:nvPr/>
        </p:nvPicPr>
        <p:blipFill>
          <a:blip r:embed="rId2"/>
          <a:stretch>
            <a:fillRect/>
          </a:stretch>
        </p:blipFill>
        <p:spPr>
          <a:xfrm>
            <a:off x="434595" y="1346970"/>
            <a:ext cx="8274810" cy="4314242"/>
          </a:xfrm>
          <a:prstGeom prst="rect">
            <a:avLst/>
          </a:prstGeom>
        </p:spPr>
      </p:pic>
      <p:sp>
        <p:nvSpPr>
          <p:cNvPr id="7" name="TextBox 6">
            <a:extLst>
              <a:ext uri="{FF2B5EF4-FFF2-40B4-BE49-F238E27FC236}">
                <a16:creationId xmlns:a16="http://schemas.microsoft.com/office/drawing/2014/main" id="{BDAA3E01-A835-42EA-8D3F-2639424331C2}"/>
              </a:ext>
            </a:extLst>
          </p:cNvPr>
          <p:cNvSpPr txBox="1"/>
          <p:nvPr/>
        </p:nvSpPr>
        <p:spPr>
          <a:xfrm>
            <a:off x="448042" y="3317483"/>
            <a:ext cx="8074451" cy="400110"/>
          </a:xfrm>
          <a:prstGeom prst="rect">
            <a:avLst/>
          </a:prstGeom>
          <a:solidFill>
            <a:srgbClr val="FFFF00">
              <a:alpha val="10000"/>
            </a:srgbClr>
          </a:solidFill>
          <a:ln>
            <a:solidFill>
              <a:srgbClr val="C00000"/>
            </a:solidFill>
          </a:ln>
        </p:spPr>
        <p:txBody>
          <a:bodyPr wrap="square" rtlCol="0">
            <a:spAutoFit/>
          </a:bodyPr>
          <a:lstStyle/>
          <a:p>
            <a:pPr algn="ctr"/>
            <a:endParaRPr lang="en-US" sz="2000" b="1" dirty="0">
              <a:solidFill>
                <a:schemeClr val="bg1"/>
              </a:solidFill>
            </a:endParaRPr>
          </a:p>
        </p:txBody>
      </p:sp>
    </p:spTree>
    <p:extLst>
      <p:ext uri="{BB962C8B-B14F-4D97-AF65-F5344CB8AC3E}">
        <p14:creationId xmlns:p14="http://schemas.microsoft.com/office/powerpoint/2010/main" val="38618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8ED83-B6CC-46FB-9427-0BA780E1069F}"/>
              </a:ext>
            </a:extLst>
          </p:cNvPr>
          <p:cNvSpPr/>
          <p:nvPr/>
        </p:nvSpPr>
        <p:spPr>
          <a:xfrm>
            <a:off x="585216" y="412790"/>
            <a:ext cx="8266176" cy="707886"/>
          </a:xfrm>
          <a:prstGeom prst="rect">
            <a:avLst/>
          </a:prstGeom>
        </p:spPr>
        <p:txBody>
          <a:bodyPr wrap="square">
            <a:spAutoFit/>
          </a:bodyPr>
          <a:lstStyle/>
          <a:p>
            <a:endParaRPr lang="en-NZ" sz="1600" dirty="0">
              <a:latin typeface="Verdana" panose="020B0604030504040204" pitchFamily="34" charset="0"/>
            </a:endParaRPr>
          </a:p>
          <a:p>
            <a:r>
              <a:rPr lang="en-US" sz="2400" b="1" dirty="0">
                <a:latin typeface="Verdana" panose="020B0604030504040204" pitchFamily="34" charset="0"/>
              </a:rPr>
              <a:t>Incorporate academic integrity declaration</a:t>
            </a:r>
          </a:p>
        </p:txBody>
      </p:sp>
      <p:pic>
        <p:nvPicPr>
          <p:cNvPr id="4" name="Picture 3" descr="Graphical user interface, text, application, email&#10;&#10;Description automatically generated">
            <a:extLst>
              <a:ext uri="{FF2B5EF4-FFF2-40B4-BE49-F238E27FC236}">
                <a16:creationId xmlns:a16="http://schemas.microsoft.com/office/drawing/2014/main" id="{76490125-D8BF-4DE7-B0E4-E05E3B03C9DB}"/>
              </a:ext>
            </a:extLst>
          </p:cNvPr>
          <p:cNvPicPr>
            <a:picLocks noChangeAspect="1"/>
          </p:cNvPicPr>
          <p:nvPr/>
        </p:nvPicPr>
        <p:blipFill>
          <a:blip r:embed="rId2"/>
          <a:stretch>
            <a:fillRect/>
          </a:stretch>
        </p:blipFill>
        <p:spPr>
          <a:xfrm>
            <a:off x="637193" y="1413916"/>
            <a:ext cx="7869613" cy="5031294"/>
          </a:xfrm>
          <a:prstGeom prst="rect">
            <a:avLst/>
          </a:prstGeom>
        </p:spPr>
      </p:pic>
      <p:sp>
        <p:nvSpPr>
          <p:cNvPr id="8" name="TextBox 7">
            <a:extLst>
              <a:ext uri="{FF2B5EF4-FFF2-40B4-BE49-F238E27FC236}">
                <a16:creationId xmlns:a16="http://schemas.microsoft.com/office/drawing/2014/main" id="{5E4CDBEF-A54E-40BB-AB06-C0F97A931C02}"/>
              </a:ext>
            </a:extLst>
          </p:cNvPr>
          <p:cNvSpPr txBox="1"/>
          <p:nvPr/>
        </p:nvSpPr>
        <p:spPr>
          <a:xfrm>
            <a:off x="585216" y="1373575"/>
            <a:ext cx="7657831" cy="276999"/>
          </a:xfrm>
          <a:prstGeom prst="rect">
            <a:avLst/>
          </a:prstGeom>
          <a:solidFill>
            <a:srgbClr val="FFFF00">
              <a:alpha val="10000"/>
            </a:srgbClr>
          </a:solidFill>
          <a:ln>
            <a:solidFill>
              <a:srgbClr val="C00000"/>
            </a:solidFill>
          </a:ln>
        </p:spPr>
        <p:txBody>
          <a:bodyPr wrap="square" rtlCol="0">
            <a:spAutoFit/>
          </a:bodyPr>
          <a:lstStyle/>
          <a:p>
            <a:pPr algn="ctr"/>
            <a:endParaRPr lang="en-US" sz="1200" b="1" dirty="0">
              <a:solidFill>
                <a:schemeClr val="bg1"/>
              </a:solidFill>
            </a:endParaRPr>
          </a:p>
        </p:txBody>
      </p:sp>
    </p:spTree>
    <p:extLst>
      <p:ext uri="{BB962C8B-B14F-4D97-AF65-F5344CB8AC3E}">
        <p14:creationId xmlns:p14="http://schemas.microsoft.com/office/powerpoint/2010/main" val="422630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udge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574" y="1129588"/>
            <a:ext cx="1455725" cy="2234992"/>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4"/>
          <p:cNvSpPr txBox="1">
            <a:spLocks/>
          </p:cNvSpPr>
          <p:nvPr/>
        </p:nvSpPr>
        <p:spPr>
          <a:xfrm>
            <a:off x="393700" y="242109"/>
            <a:ext cx="8229600" cy="887479"/>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NZ" sz="4400" b="1" dirty="0">
                <a:solidFill>
                  <a:srgbClr val="002060"/>
                </a:solidFill>
                <a:latin typeface="Baskerville"/>
                <a:cs typeface="Baskerville"/>
              </a:rPr>
              <a:t>Nudge Theory</a:t>
            </a:r>
            <a:endParaRPr lang="en-GB" sz="4400" b="1" dirty="0">
              <a:solidFill>
                <a:srgbClr val="002060"/>
              </a:solidFill>
              <a:latin typeface="Baskerville"/>
              <a:cs typeface="Baskerville"/>
            </a:endParaRPr>
          </a:p>
        </p:txBody>
      </p:sp>
      <p:sp>
        <p:nvSpPr>
          <p:cNvPr id="5" name="Rectangle 4"/>
          <p:cNvSpPr/>
          <p:nvPr/>
        </p:nvSpPr>
        <p:spPr>
          <a:xfrm>
            <a:off x="6635224" y="3364580"/>
            <a:ext cx="2349500" cy="584775"/>
          </a:xfrm>
          <a:prstGeom prst="rect">
            <a:avLst/>
          </a:prstGeom>
        </p:spPr>
        <p:txBody>
          <a:bodyPr wrap="square">
            <a:spAutoFit/>
          </a:bodyPr>
          <a:lstStyle/>
          <a:p>
            <a:pPr algn="ctr"/>
            <a:r>
              <a:rPr lang="en-US" sz="1600" dirty="0"/>
              <a:t>Thaler and Sunstein (2008). Penguin Books.</a:t>
            </a:r>
            <a:endParaRPr lang="en-NZ" sz="1600" dirty="0"/>
          </a:p>
        </p:txBody>
      </p:sp>
      <p:sp>
        <p:nvSpPr>
          <p:cNvPr id="7" name="Rectangle 6"/>
          <p:cNvSpPr/>
          <p:nvPr/>
        </p:nvSpPr>
        <p:spPr>
          <a:xfrm>
            <a:off x="393699" y="1185918"/>
            <a:ext cx="6241525" cy="1261884"/>
          </a:xfrm>
          <a:prstGeom prst="rect">
            <a:avLst/>
          </a:prstGeom>
        </p:spPr>
        <p:txBody>
          <a:bodyPr wrap="square">
            <a:spAutoFit/>
          </a:bodyPr>
          <a:lstStyle/>
          <a:p>
            <a:r>
              <a:rPr lang="en-US" sz="2800" b="1" i="1" dirty="0">
                <a:solidFill>
                  <a:srgbClr val="12521A"/>
                </a:solidFill>
                <a:latin typeface="Baskerville Old Face" panose="02020602080505020303" pitchFamily="18" charset="0"/>
              </a:rPr>
              <a:t>What is a Nudge?</a:t>
            </a:r>
          </a:p>
          <a:p>
            <a:pPr marL="84138"/>
            <a:r>
              <a:rPr lang="en-US" sz="2400" dirty="0">
                <a:latin typeface="Baskerville Old Face" panose="02020602080505020303" pitchFamily="18" charset="0"/>
              </a:rPr>
              <a:t>Nudges are small changes in the environment that are easy and inexpensive to implement.</a:t>
            </a:r>
          </a:p>
        </p:txBody>
      </p:sp>
      <p:sp>
        <p:nvSpPr>
          <p:cNvPr id="3" name="Rectangle 2"/>
          <p:cNvSpPr/>
          <p:nvPr/>
        </p:nvSpPr>
        <p:spPr>
          <a:xfrm>
            <a:off x="760949" y="2505623"/>
            <a:ext cx="6026676" cy="1138773"/>
          </a:xfrm>
          <a:prstGeom prst="rect">
            <a:avLst/>
          </a:prstGeom>
        </p:spPr>
        <p:txBody>
          <a:bodyPr wrap="square">
            <a:spAutoFit/>
          </a:bodyPr>
          <a:lstStyle/>
          <a:p>
            <a:r>
              <a:rPr lang="en-US" sz="2400" b="1" dirty="0">
                <a:solidFill>
                  <a:srgbClr val="12521A"/>
                </a:solidFill>
                <a:latin typeface="Baskerville Old Face" panose="02020602080505020303" pitchFamily="18" charset="0"/>
              </a:rPr>
              <a:t>Change the Default Options</a:t>
            </a:r>
          </a:p>
          <a:p>
            <a:r>
              <a:rPr lang="en-US" sz="2200" dirty="0">
                <a:latin typeface="Baskerville Old Face" panose="02020602080505020303" pitchFamily="18" charset="0"/>
              </a:rPr>
              <a:t>The default option that an individual receives automatically if they do nothing. </a:t>
            </a:r>
          </a:p>
        </p:txBody>
      </p:sp>
      <p:sp>
        <p:nvSpPr>
          <p:cNvPr id="8" name="Rectangle 7"/>
          <p:cNvSpPr/>
          <p:nvPr/>
        </p:nvSpPr>
        <p:spPr>
          <a:xfrm>
            <a:off x="760949" y="3703504"/>
            <a:ext cx="7824251" cy="1477328"/>
          </a:xfrm>
          <a:prstGeom prst="rect">
            <a:avLst/>
          </a:prstGeom>
        </p:spPr>
        <p:txBody>
          <a:bodyPr wrap="square">
            <a:spAutoFit/>
          </a:bodyPr>
          <a:lstStyle/>
          <a:p>
            <a:pPr lvl="0"/>
            <a:r>
              <a:rPr lang="en-US" sz="2400" b="1" dirty="0">
                <a:solidFill>
                  <a:srgbClr val="12521A"/>
                </a:solidFill>
                <a:latin typeface="Baskerville Old Face" panose="02020602080505020303" pitchFamily="18" charset="0"/>
              </a:rPr>
              <a:t>Make it Salient</a:t>
            </a:r>
          </a:p>
          <a:p>
            <a:pPr lvl="0"/>
            <a:r>
              <a:rPr lang="en-US" sz="2200" dirty="0">
                <a:latin typeface="Baskerville Old Face" panose="02020602080505020303" pitchFamily="18" charset="0"/>
              </a:rPr>
              <a:t>When an individual's attention is drawn to a particular option, that option will become more prominent for the individual, and he or she will be more likely to choose that option.</a:t>
            </a:r>
          </a:p>
        </p:txBody>
      </p:sp>
      <p:sp>
        <p:nvSpPr>
          <p:cNvPr id="9" name="Rectangle 8"/>
          <p:cNvSpPr/>
          <p:nvPr/>
        </p:nvSpPr>
        <p:spPr>
          <a:xfrm>
            <a:off x="760949" y="5273164"/>
            <a:ext cx="7924799" cy="1477328"/>
          </a:xfrm>
          <a:prstGeom prst="rect">
            <a:avLst/>
          </a:prstGeom>
        </p:spPr>
        <p:txBody>
          <a:bodyPr wrap="square">
            <a:spAutoFit/>
          </a:bodyPr>
          <a:lstStyle/>
          <a:p>
            <a:pPr lvl="0"/>
            <a:r>
              <a:rPr lang="en-US" sz="2400" b="1" dirty="0">
                <a:solidFill>
                  <a:srgbClr val="12521A"/>
                </a:solidFill>
                <a:latin typeface="Baskerville Old Face" panose="02020602080505020303" pitchFamily="18" charset="0"/>
              </a:rPr>
              <a:t>Solicit Commitment </a:t>
            </a:r>
          </a:p>
          <a:p>
            <a:pPr lvl="0"/>
            <a:r>
              <a:rPr lang="en-US" sz="2200" dirty="0">
                <a:latin typeface="Baskerville Old Face" panose="02020602080505020303" pitchFamily="18" charset="0"/>
              </a:rPr>
              <a:t>Students are less likely to cheat when they have been asked to sign/agree with (or even just read!) a statement/declaration of personal commitment concerning academic integrity</a:t>
            </a:r>
            <a:endParaRPr lang="en-NZ" sz="2200" dirty="0">
              <a:latin typeface="Baskerville Old Face" panose="02020602080505020303" pitchFamily="18" charset="0"/>
            </a:endParaRPr>
          </a:p>
        </p:txBody>
      </p:sp>
    </p:spTree>
    <p:extLst>
      <p:ext uri="{BB962C8B-B14F-4D97-AF65-F5344CB8AC3E}">
        <p14:creationId xmlns:p14="http://schemas.microsoft.com/office/powerpoint/2010/main" val="28619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293" y="6137934"/>
            <a:ext cx="8408019" cy="523220"/>
          </a:xfrm>
          <a:prstGeom prst="rect">
            <a:avLst/>
          </a:prstGeom>
        </p:spPr>
        <p:txBody>
          <a:bodyPr wrap="square">
            <a:spAutoFit/>
          </a:bodyPr>
          <a:lstStyle/>
          <a:p>
            <a:pPr marL="365125" indent="-365125">
              <a:spcAft>
                <a:spcPts val="600"/>
              </a:spcAft>
            </a:pPr>
            <a:r>
              <a:rPr lang="en-US" dirty="0">
                <a:latin typeface="Times" pitchFamily="2" charset="0"/>
              </a:rPr>
              <a:t>Stephens, J. M. (2019). Natural and normal but unethical and evitable: The epidemic of academic dishonesty and how we end it. </a:t>
            </a:r>
            <a:r>
              <a:rPr lang="en-US" i="1" dirty="0">
                <a:latin typeface="Times" pitchFamily="2" charset="0"/>
              </a:rPr>
              <a:t>Change: The Magazine of Higher Learning, 51</a:t>
            </a:r>
            <a:r>
              <a:rPr lang="en-US" dirty="0">
                <a:latin typeface="Times" pitchFamily="2" charset="0"/>
              </a:rPr>
              <a:t>(4), 8-17. </a:t>
            </a:r>
            <a:r>
              <a:rPr lang="en-US" sz="1050" dirty="0">
                <a:latin typeface="Times" pitchFamily="2" charset="0"/>
                <a:hlinkClick r:id="rId2"/>
              </a:rPr>
              <a:t>https://doi.org/10.1080/00091383.2019.1618140</a:t>
            </a:r>
            <a:endParaRPr lang="en-NZ" dirty="0">
              <a:latin typeface="Times"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17" y="241401"/>
            <a:ext cx="6623824" cy="5831845"/>
          </a:xfrm>
          <a:prstGeom prst="rect">
            <a:avLst/>
          </a:prstGeom>
        </p:spPr>
      </p:pic>
    </p:spTree>
    <p:extLst>
      <p:ext uri="{BB962C8B-B14F-4D97-AF65-F5344CB8AC3E}">
        <p14:creationId xmlns:p14="http://schemas.microsoft.com/office/powerpoint/2010/main" val="206780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32229" y="1314631"/>
          <a:ext cx="5410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3048000" y="1242060"/>
            <a:ext cx="5791200" cy="5029200"/>
          </a:xfrm>
          <a:prstGeom prst="rect">
            <a:avLst/>
          </a:prstGeom>
          <a:solidFill>
            <a:schemeClr val="accent2">
              <a:lumMod val="40000"/>
              <a:lumOff val="60000"/>
              <a:alpha val="21000"/>
            </a:schemeClr>
          </a:solidFill>
          <a:ln>
            <a:solidFill>
              <a:schemeClr val="bg1"/>
            </a:solidFill>
          </a:ln>
          <a:effectLst>
            <a:outerShdw blurRad="40000" dist="23000" dir="5400000" rotWithShape="0">
              <a:srgbClr val="000000">
                <a:alpha val="79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Arial" charset="0"/>
              <a:cs typeface="Arial" charset="0"/>
              <a:sym typeface="Arial"/>
              <a:rtl val="0"/>
            </a:endParaRPr>
          </a:p>
        </p:txBody>
      </p:sp>
      <p:sp>
        <p:nvSpPr>
          <p:cNvPr id="44038" name="TextBox 8"/>
          <p:cNvSpPr txBox="1">
            <a:spLocks noChangeArrowheads="1"/>
          </p:cNvSpPr>
          <p:nvPr/>
        </p:nvSpPr>
        <p:spPr bwMode="auto">
          <a:xfrm>
            <a:off x="987425" y="4823460"/>
            <a:ext cx="1831975"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charset="0"/>
                <a:ea typeface="ＭＳ Ｐゴシック" charset="0"/>
                <a:cs typeface="Helvetica" charset="0"/>
                <a:sym typeface="Arial"/>
                <a:rtl val="0"/>
              </a:rPr>
              <a:t>Students, Teachers, Administrator, and Parents </a:t>
            </a:r>
          </a:p>
        </p:txBody>
      </p:sp>
      <p:sp>
        <p:nvSpPr>
          <p:cNvPr id="44039" name="TextBox 8"/>
          <p:cNvSpPr txBox="1">
            <a:spLocks noChangeArrowheads="1"/>
          </p:cNvSpPr>
          <p:nvPr/>
        </p:nvSpPr>
        <p:spPr bwMode="auto">
          <a:xfrm>
            <a:off x="1371600" y="3299460"/>
            <a:ext cx="1905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charset="0"/>
                <a:ea typeface="ＭＳ Ｐゴシック" charset="0"/>
                <a:cs typeface="Helvetica" charset="0"/>
                <a:sym typeface="Arial"/>
                <a:rtl val="0"/>
              </a:rPr>
              <a:t>Students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charset="0"/>
                <a:ea typeface="ＭＳ Ｐゴシック" charset="0"/>
                <a:cs typeface="Helvetica" charset="0"/>
                <a:sym typeface="Arial"/>
                <a:rtl val="0"/>
              </a:rPr>
              <a:t>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charset="0"/>
                <a:ea typeface="ＭＳ Ｐゴシック" charset="0"/>
                <a:cs typeface="Helvetica" charset="0"/>
                <a:sym typeface="Arial"/>
                <a:rtl val="0"/>
              </a:rPr>
              <a:t>Teachers</a:t>
            </a:r>
          </a:p>
        </p:txBody>
      </p:sp>
      <p:sp>
        <p:nvSpPr>
          <p:cNvPr id="44040" name="TextBox 9"/>
          <p:cNvSpPr txBox="1">
            <a:spLocks noChangeArrowheads="1"/>
          </p:cNvSpPr>
          <p:nvPr/>
        </p:nvSpPr>
        <p:spPr bwMode="auto">
          <a:xfrm rot="-3833868">
            <a:off x="1725613" y="2189798"/>
            <a:ext cx="1828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charset="0"/>
                <a:ea typeface="ＭＳ Ｐゴシック" charset="0"/>
                <a:cs typeface="Helvetica" charset="0"/>
                <a:sym typeface="Arial"/>
                <a:rtl val="0"/>
              </a:rPr>
              <a:t>Students</a:t>
            </a:r>
          </a:p>
        </p:txBody>
      </p:sp>
      <p:sp>
        <p:nvSpPr>
          <p:cNvPr id="12" name="TextBox 11"/>
          <p:cNvSpPr txBox="1"/>
          <p:nvPr/>
        </p:nvSpPr>
        <p:spPr>
          <a:xfrm>
            <a:off x="270329" y="6307953"/>
            <a:ext cx="8568871"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skerville Old Face" charset="0"/>
                <a:ea typeface="Baskerville Old Face" charset="0"/>
                <a:cs typeface="Baskerville Old Face" charset="0"/>
                <a:sym typeface="Arial"/>
                <a:rtl val="0"/>
              </a:rPr>
              <a:t>Stephens, J. M. (2016). Creating cultures of integrity: A multi-level intervention model for promoting academic honesty. In T. A. </a:t>
            </a:r>
            <a:r>
              <a:rPr kumimoji="0" lang="en-US" sz="1400" b="0" i="0" u="none" strike="noStrike" kern="1200" cap="none" spc="0" normalizeH="0" baseline="0" noProof="0" dirty="0" err="1">
                <a:ln>
                  <a:noFill/>
                </a:ln>
                <a:solidFill>
                  <a:prstClr val="black"/>
                </a:solidFill>
                <a:effectLst/>
                <a:uLnTx/>
                <a:uFillTx/>
                <a:latin typeface="Baskerville Old Face" charset="0"/>
                <a:ea typeface="Baskerville Old Face" charset="0"/>
                <a:cs typeface="Baskerville Old Face" charset="0"/>
                <a:sym typeface="Arial"/>
                <a:rtl val="0"/>
              </a:rPr>
              <a:t>Bretag</a:t>
            </a:r>
            <a:r>
              <a:rPr kumimoji="0" lang="en-US" sz="1400" b="0" i="0" u="none" strike="noStrike" kern="1200" cap="none" spc="0" normalizeH="0" baseline="0" noProof="0" dirty="0">
                <a:ln>
                  <a:noFill/>
                </a:ln>
                <a:solidFill>
                  <a:prstClr val="black"/>
                </a:solidFill>
                <a:effectLst/>
                <a:uLnTx/>
                <a:uFillTx/>
                <a:latin typeface="Baskerville Old Face" charset="0"/>
                <a:ea typeface="Baskerville Old Face" charset="0"/>
                <a:cs typeface="Baskerville Old Face" charset="0"/>
                <a:sym typeface="Arial"/>
                <a:rtl val="0"/>
              </a:rPr>
              <a:t> (Ed.), </a:t>
            </a:r>
            <a:r>
              <a:rPr kumimoji="0" lang="en-US" sz="1400" b="0" i="1" u="none" strike="noStrike" kern="1200" cap="none" spc="0" normalizeH="0" baseline="0" noProof="0" dirty="0">
                <a:ln>
                  <a:noFill/>
                </a:ln>
                <a:solidFill>
                  <a:prstClr val="black"/>
                </a:solidFill>
                <a:effectLst/>
                <a:uLnTx/>
                <a:uFillTx/>
                <a:latin typeface="Baskerville Old Face" charset="0"/>
                <a:ea typeface="Baskerville Old Face" charset="0"/>
                <a:cs typeface="Baskerville Old Face" charset="0"/>
                <a:sym typeface="Arial"/>
                <a:rtl val="0"/>
              </a:rPr>
              <a:t>Handbook of Academic Integrity</a:t>
            </a:r>
            <a:r>
              <a:rPr kumimoji="0" lang="en-US" sz="1400" b="0" i="0" u="none" strike="noStrike" kern="1200" cap="none" spc="0" normalizeH="0" baseline="0" noProof="0" dirty="0">
                <a:ln>
                  <a:noFill/>
                </a:ln>
                <a:solidFill>
                  <a:prstClr val="black"/>
                </a:solidFill>
                <a:effectLst/>
                <a:uLnTx/>
                <a:uFillTx/>
                <a:latin typeface="Baskerville Old Face" charset="0"/>
                <a:ea typeface="Baskerville Old Face" charset="0"/>
                <a:cs typeface="Baskerville Old Face" charset="0"/>
                <a:sym typeface="Arial"/>
                <a:rtl val="0"/>
              </a:rPr>
              <a:t> (pp. 995-1007):  Springer Singapore.</a:t>
            </a:r>
          </a:p>
        </p:txBody>
      </p:sp>
      <p:sp>
        <p:nvSpPr>
          <p:cNvPr id="15" name="Shape 94"/>
          <p:cNvSpPr txBox="1">
            <a:spLocks noGrp="1"/>
          </p:cNvSpPr>
          <p:nvPr>
            <p:ph type="title"/>
          </p:nvPr>
        </p:nvSpPr>
        <p:spPr>
          <a:xfrm>
            <a:off x="457200" y="63701"/>
            <a:ext cx="8229600" cy="1201219"/>
          </a:xfrm>
          <a:prstGeom prst="rect">
            <a:avLst/>
          </a:prstGeom>
        </p:spPr>
        <p:txBody>
          <a:bodyPr lIns="91425" tIns="91425" rIns="91425" bIns="91425" anchor="b" anchorCtr="0">
            <a:noAutofit/>
          </a:bodyPr>
          <a:lstStyle/>
          <a:p>
            <a:pPr algn="ctr"/>
            <a:r>
              <a:rPr lang="en-US" sz="3600" b="1" dirty="0">
                <a:solidFill>
                  <a:srgbClr val="002060"/>
                </a:solidFill>
                <a:latin typeface="Baskerville" charset="0"/>
                <a:ea typeface="Baskerville" charset="0"/>
                <a:cs typeface="Baskerville" charset="0"/>
              </a:rPr>
              <a:t>Creating Cultures of Integrity: </a:t>
            </a:r>
            <a:br>
              <a:rPr lang="en-US" sz="3600" b="1" dirty="0">
                <a:solidFill>
                  <a:srgbClr val="002060"/>
                </a:solidFill>
                <a:latin typeface="Baskerville" charset="0"/>
                <a:ea typeface="Baskerville" charset="0"/>
                <a:cs typeface="Baskerville" charset="0"/>
              </a:rPr>
            </a:br>
            <a:r>
              <a:rPr lang="en-US" sz="3600" b="1" dirty="0">
                <a:solidFill>
                  <a:srgbClr val="002060"/>
                </a:solidFill>
                <a:latin typeface="Baskerville" charset="0"/>
                <a:ea typeface="Baskerville" charset="0"/>
                <a:cs typeface="Baskerville" charset="0"/>
              </a:rPr>
              <a:t>A three-level model of intervention</a:t>
            </a:r>
            <a:endParaRPr lang="en-GB" sz="3600" b="1" dirty="0">
              <a:solidFill>
                <a:srgbClr val="002060"/>
              </a:solidFill>
              <a:latin typeface="Baskerville" charset="0"/>
              <a:ea typeface="Baskerville" charset="0"/>
              <a:cs typeface="Baskerville"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028" y="1424017"/>
            <a:ext cx="1078572" cy="1617859"/>
          </a:xfrm>
          <a:prstGeom prst="rect">
            <a:avLst/>
          </a:prstGeom>
        </p:spPr>
      </p:pic>
      <p:sp>
        <p:nvSpPr>
          <p:cNvPr id="13" name="TextBox 17">
            <a:extLst>
              <a:ext uri="{FF2B5EF4-FFF2-40B4-BE49-F238E27FC236}">
                <a16:creationId xmlns:a16="http://schemas.microsoft.com/office/drawing/2014/main" id="{2CB300B0-1ED9-CD43-A070-3EAF89E09013}"/>
              </a:ext>
            </a:extLst>
          </p:cNvPr>
          <p:cNvSpPr txBox="1">
            <a:spLocks noChangeArrowheads="1"/>
          </p:cNvSpPr>
          <p:nvPr/>
        </p:nvSpPr>
        <p:spPr bwMode="auto">
          <a:xfrm>
            <a:off x="3048000" y="4671060"/>
            <a:ext cx="56388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8000"/>
                </a:solidFill>
                <a:effectLst/>
                <a:uLnTx/>
                <a:uFillTx/>
                <a:latin typeface="Helvetica" charset="0"/>
                <a:ea typeface="ＭＳ Ｐゴシック" charset="0"/>
                <a:cs typeface="Helvetica" charset="0"/>
                <a:sym typeface="Arial"/>
                <a:rtl val="0"/>
              </a:rPr>
              <a:t>School-wide Education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First Year Orientation Program, Student Assemblies, Student Handbook, Honor Code Reading and Signing Ceremony; School Culture that Promotes Academic Engagement and Honesty.</a:t>
            </a:r>
          </a:p>
        </p:txBody>
      </p:sp>
      <p:sp>
        <p:nvSpPr>
          <p:cNvPr id="14" name="TextBox 18">
            <a:extLst>
              <a:ext uri="{FF2B5EF4-FFF2-40B4-BE49-F238E27FC236}">
                <a16:creationId xmlns:a16="http://schemas.microsoft.com/office/drawing/2014/main" id="{AD66D4BF-8FD7-AF41-8B67-8A19A4061397}"/>
              </a:ext>
            </a:extLst>
          </p:cNvPr>
          <p:cNvSpPr txBox="1">
            <a:spLocks noChangeArrowheads="1"/>
          </p:cNvSpPr>
          <p:nvPr/>
        </p:nvSpPr>
        <p:spPr bwMode="auto">
          <a:xfrm>
            <a:off x="3048000" y="3070860"/>
            <a:ext cx="56388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1F497D"/>
                </a:solidFill>
                <a:effectLst/>
                <a:uLnTx/>
                <a:uFillTx/>
                <a:latin typeface="Helvetica" charset="0"/>
                <a:ea typeface="ＭＳ Ｐゴシック" charset="0"/>
                <a:cs typeface="Helvetica" charset="0"/>
                <a:sym typeface="Arial"/>
                <a:rtl val="0"/>
              </a:rPr>
              <a:t>Classroom Prevention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Classroom-based, subject area-specific discussions about the import of integrity and what constitutes dishonesty; Fair and caring instruction and assessment; Real-time, in situ reminders of AI.</a:t>
            </a:r>
          </a:p>
        </p:txBody>
      </p:sp>
      <p:sp>
        <p:nvSpPr>
          <p:cNvPr id="18" name="TextBox 19">
            <a:extLst>
              <a:ext uri="{FF2B5EF4-FFF2-40B4-BE49-F238E27FC236}">
                <a16:creationId xmlns:a16="http://schemas.microsoft.com/office/drawing/2014/main" id="{2B57CAA6-C86D-7549-BEC1-18D88216645D}"/>
              </a:ext>
            </a:extLst>
          </p:cNvPr>
          <p:cNvSpPr txBox="1">
            <a:spLocks noChangeArrowheads="1"/>
          </p:cNvSpPr>
          <p:nvPr/>
        </p:nvSpPr>
        <p:spPr bwMode="auto">
          <a:xfrm>
            <a:off x="3048000" y="1242060"/>
            <a:ext cx="563880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C0504D"/>
                </a:solidFill>
                <a:effectLst/>
                <a:uLnTx/>
                <a:uFillTx/>
                <a:latin typeface="Helvetica" charset="0"/>
                <a:ea typeface="ＭＳ Ｐゴシック" charset="0"/>
                <a:cs typeface="Helvetica" charset="0"/>
                <a:sym typeface="Arial"/>
                <a:rtl val="0"/>
              </a:rPr>
              <a:t>Individual Remediation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Immediate and consistent responses to academic dishonesty; Ethical and effective procedures for adjudicating contested cases of misconduct; </a:t>
            </a:r>
            <a:r>
              <a:rPr kumimoji="0" lang="ja-JP" altLang="en-US"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a:t>
            </a:r>
            <a:r>
              <a:rPr kumimoji="0" lang="en-US" altLang="ja-JP"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Developmental</a:t>
            </a:r>
            <a:r>
              <a:rPr kumimoji="0" lang="ja-JP" altLang="en-US"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a:t>
            </a:r>
            <a:r>
              <a:rPr kumimoji="0" lang="en-US" altLang="ja-JP"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rPr>
              <a:t> sanctioning aimed at strengthening understanding of and commitment to AI.</a:t>
            </a:r>
            <a:endParaRPr kumimoji="0" lang="en-US" sz="1800" b="0" i="0" u="none" strike="noStrike" kern="1200" cap="none" spc="0" normalizeH="0" baseline="0" noProof="0" dirty="0">
              <a:ln>
                <a:noFill/>
              </a:ln>
              <a:solidFill>
                <a:prstClr val="black"/>
              </a:solidFill>
              <a:effectLst/>
              <a:uLnTx/>
              <a:uFillTx/>
              <a:latin typeface="Helvetica Light" charset="0"/>
              <a:ea typeface="ＭＳ Ｐゴシック" charset="0"/>
              <a:cs typeface="Helvetica Light" charset="0"/>
              <a:sym typeface="Arial"/>
              <a:rtl val="0"/>
            </a:endParaRPr>
          </a:p>
        </p:txBody>
      </p:sp>
    </p:spTree>
    <p:extLst>
      <p:ext uri="{BB962C8B-B14F-4D97-AF65-F5344CB8AC3E}">
        <p14:creationId xmlns:p14="http://schemas.microsoft.com/office/powerpoint/2010/main" val="20234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dissolve">
                                      <p:cBhvr>
                                        <p:cTn id="7" dur="500"/>
                                        <p:tgtEl>
                                          <p:spTgt spid="440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dissolve">
                                      <p:cBhvr>
                                        <p:cTn id="12" dur="500"/>
                                        <p:tgtEl>
                                          <p:spTgt spid="440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40"/>
                                        </p:tgtEl>
                                        <p:attrNameLst>
                                          <p:attrName>style.visibility</p:attrName>
                                        </p:attrNameLst>
                                      </p:cBhvr>
                                      <p:to>
                                        <p:strVal val="visible"/>
                                      </p:to>
                                    </p:set>
                                    <p:animEffect transition="in" filter="dissolve">
                                      <p:cBhvr>
                                        <p:cTn id="17" dur="500"/>
                                        <p:tgtEl>
                                          <p:spTgt spid="4404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39" grpId="0"/>
      <p:bldP spid="44040" grpId="0"/>
      <p:bldP spid="13" grpId="0"/>
      <p:bldP spid="1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304800" y="1070998"/>
            <a:ext cx="8534400" cy="212311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hangingPunct="1">
              <a:spcAft>
                <a:spcPts val="600"/>
              </a:spcAft>
              <a:defRPr/>
            </a:pPr>
            <a:r>
              <a:rPr lang="en-US" sz="60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Three Goals</a:t>
            </a:r>
          </a:p>
          <a:p>
            <a:pPr algn="ctr" eaLnBrk="1" hangingPunct="1">
              <a:spcAft>
                <a:spcPts val="600"/>
              </a:spcAft>
              <a:defRPr/>
            </a:pPr>
            <a:r>
              <a:rPr lang="en-US" sz="36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for assessment design</a:t>
            </a:r>
            <a:endParaRPr lang="en-US" sz="40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1058138" y="3429000"/>
            <a:ext cx="7481427" cy="1723549"/>
          </a:xfrm>
          <a:prstGeom prst="rect">
            <a:avLst/>
          </a:prstGeom>
          <a:noFill/>
        </p:spPr>
        <p:txBody>
          <a:bodyPr wrap="square" rtlCol="0">
            <a:spAutoFit/>
          </a:bodyPr>
          <a:lstStyle/>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Promote</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integrity (before assessments) </a:t>
            </a:r>
          </a:p>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Reduce</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opportunity (during assessments </a:t>
            </a:r>
          </a:p>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Detect</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misconduct (after assessment)</a:t>
            </a:r>
          </a:p>
        </p:txBody>
      </p:sp>
      <p:sp>
        <p:nvSpPr>
          <p:cNvPr id="4" name="TextBox 3">
            <a:extLst>
              <a:ext uri="{FF2B5EF4-FFF2-40B4-BE49-F238E27FC236}">
                <a16:creationId xmlns:a16="http://schemas.microsoft.com/office/drawing/2014/main" id="{AED52B8F-2405-4E94-A2E2-AF653B02849B}"/>
              </a:ext>
            </a:extLst>
          </p:cNvPr>
          <p:cNvSpPr txBox="1"/>
          <p:nvPr/>
        </p:nvSpPr>
        <p:spPr>
          <a:xfrm>
            <a:off x="1058137" y="4029164"/>
            <a:ext cx="7217957" cy="523220"/>
          </a:xfrm>
          <a:prstGeom prst="rect">
            <a:avLst/>
          </a:prstGeom>
          <a:solidFill>
            <a:srgbClr val="FFFF00">
              <a:alpha val="27000"/>
            </a:srgbClr>
          </a:solidFill>
        </p:spPr>
        <p:txBody>
          <a:bodyPr wrap="square" rtlCol="0">
            <a:spAutoFit/>
          </a:bodyPr>
          <a:lstStyle/>
          <a:p>
            <a:endParaRPr lang="en-US" dirty="0">
              <a:highlight>
                <a:srgbClr val="FFFF00"/>
              </a:highlight>
            </a:endParaRPr>
          </a:p>
          <a:p>
            <a:endParaRPr lang="en-NZ" dirty="0">
              <a:highlight>
                <a:srgbClr val="FFFF00"/>
              </a:highlight>
            </a:endParaRPr>
          </a:p>
        </p:txBody>
      </p:sp>
    </p:spTree>
    <p:extLst>
      <p:ext uri="{BB962C8B-B14F-4D97-AF65-F5344CB8AC3E}">
        <p14:creationId xmlns:p14="http://schemas.microsoft.com/office/powerpoint/2010/main" val="10906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183397" y="346300"/>
            <a:ext cx="8777206" cy="97477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hangingPunct="1">
              <a:spcAft>
                <a:spcPts val="600"/>
              </a:spcAft>
              <a:defRPr/>
            </a:pPr>
            <a:r>
              <a:rPr lang="en-US" sz="4000" b="1" dirty="0">
                <a:solidFill>
                  <a:srgbClr val="002060"/>
                </a:solidFill>
                <a:effectLst>
                  <a:outerShdw blurRad="38100" dist="38100" dir="2700000" algn="tl">
                    <a:srgbClr val="DDDDDD"/>
                  </a:outerShdw>
                </a:effectLst>
                <a:latin typeface="Baskerville Old Face" panose="02020602080505020303" pitchFamily="18" charset="0"/>
                <a:ea typeface="Baskerville" charset="0"/>
                <a:cs typeface="Baskerville" charset="0"/>
              </a:rPr>
              <a:t>Reducing the Opportunity to Cheat</a:t>
            </a:r>
            <a:endParaRPr lang="en-US" sz="2400" i="1" dirty="0">
              <a:solidFill>
                <a:srgbClr val="002060"/>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484700" y="2273657"/>
            <a:ext cx="6824877" cy="4023537"/>
          </a:xfrm>
          <a:prstGeom prst="rect">
            <a:avLst/>
          </a:prstGeom>
          <a:noFill/>
        </p:spPr>
        <p:txBody>
          <a:bodyPr wrap="square" rtlCol="0">
            <a:spAutoFit/>
          </a:bodyPr>
          <a:lstStyle/>
          <a:p>
            <a:pPr eaLnBrk="1" hangingPunct="1">
              <a:lnSpc>
                <a:spcPct val="150000"/>
              </a:lnSpc>
              <a:spcAft>
                <a:spcPts val="600"/>
              </a:spcAft>
              <a:defRPr/>
            </a:pPr>
            <a:r>
              <a:rPr lang="en-US" sz="2800" b="1" dirty="0">
                <a:solidFill>
                  <a:srgbClr val="CC0000"/>
                </a:solidFill>
                <a:latin typeface="Baskerville Old Face" charset="0"/>
                <a:ea typeface="Baskerville Old Face" charset="0"/>
                <a:cs typeface="Baskerville Old Face" charset="0"/>
              </a:rPr>
              <a:t>1. Change the Rules</a:t>
            </a:r>
          </a:p>
          <a:p>
            <a:pPr marL="806450" lvl="6" indent="-365125">
              <a:lnSpc>
                <a:spcPct val="150000"/>
              </a:lnSpc>
              <a:spcAft>
                <a:spcPts val="600"/>
              </a:spcAft>
              <a:buFont typeface="Courier New" panose="02070309020205020404" pitchFamily="49" charset="0"/>
              <a:buChar char="o"/>
              <a:defRPr/>
            </a:pPr>
            <a:r>
              <a:rPr lang="en-US" sz="2400" dirty="0">
                <a:solidFill>
                  <a:srgbClr val="CC0000"/>
                </a:solidFill>
                <a:latin typeface="Baskerville Old Face" charset="0"/>
                <a:ea typeface="Baskerville Old Face" charset="0"/>
                <a:cs typeface="Baskerville Old Face" charset="0"/>
              </a:rPr>
              <a:t>There are no rules!</a:t>
            </a:r>
          </a:p>
          <a:p>
            <a:pPr eaLnBrk="1" hangingPunct="1">
              <a:lnSpc>
                <a:spcPct val="150000"/>
              </a:lnSpc>
              <a:spcAft>
                <a:spcPts val="600"/>
              </a:spcAft>
              <a:defRPr/>
            </a:pPr>
            <a:r>
              <a:rPr lang="en-US" sz="2800" b="1" dirty="0">
                <a:solidFill>
                  <a:srgbClr val="CC0000"/>
                </a:solidFill>
                <a:latin typeface="Baskerville Old Face" charset="0"/>
                <a:ea typeface="Baskerville Old Face" charset="0"/>
                <a:cs typeface="Baskerville Old Face" charset="0"/>
              </a:rPr>
              <a:t>2. Change the Test Items (content)</a:t>
            </a:r>
          </a:p>
          <a:p>
            <a:pPr marL="806450" lvl="6" indent="-365125">
              <a:lnSpc>
                <a:spcPct val="150000"/>
              </a:lnSpc>
              <a:spcAft>
                <a:spcPts val="600"/>
              </a:spcAft>
              <a:buFont typeface="Courier New" panose="02070309020205020404" pitchFamily="49" charset="0"/>
              <a:buChar char="o"/>
              <a:defRPr/>
            </a:pPr>
            <a:r>
              <a:rPr lang="en-US" sz="2400" dirty="0">
                <a:solidFill>
                  <a:srgbClr val="CC0000"/>
                </a:solidFill>
                <a:latin typeface="Baskerville Old Face" charset="0"/>
                <a:ea typeface="Baskerville Old Face" charset="0"/>
                <a:cs typeface="Baskerville Old Face" charset="0"/>
              </a:rPr>
              <a:t>Make it all HOT!</a:t>
            </a:r>
          </a:p>
          <a:p>
            <a:pPr eaLnBrk="1" hangingPunct="1">
              <a:lnSpc>
                <a:spcPct val="150000"/>
              </a:lnSpc>
              <a:spcAft>
                <a:spcPts val="600"/>
              </a:spcAft>
              <a:defRPr/>
            </a:pPr>
            <a:r>
              <a:rPr lang="en-US" sz="2800" b="1" dirty="0">
                <a:solidFill>
                  <a:srgbClr val="CC0000"/>
                </a:solidFill>
                <a:latin typeface="Baskerville Old Face" charset="0"/>
                <a:ea typeface="Baskerville Old Face" charset="0"/>
                <a:cs typeface="Baskerville Old Face" charset="0"/>
              </a:rPr>
              <a:t>3. Change the Test Structure (experience)</a:t>
            </a:r>
          </a:p>
          <a:p>
            <a:pPr marL="806450" lvl="6" indent="-365125">
              <a:lnSpc>
                <a:spcPct val="150000"/>
              </a:lnSpc>
              <a:spcAft>
                <a:spcPts val="600"/>
              </a:spcAft>
              <a:buFont typeface="Courier New" panose="02070309020205020404" pitchFamily="49" charset="0"/>
              <a:buChar char="o"/>
              <a:defRPr/>
            </a:pPr>
            <a:r>
              <a:rPr lang="en-US" sz="2400" dirty="0">
                <a:solidFill>
                  <a:srgbClr val="CC0000"/>
                </a:solidFill>
                <a:latin typeface="Baskerville Old Face" charset="0"/>
                <a:ea typeface="Baskerville Old Face" charset="0"/>
                <a:cs typeface="Baskerville Old Face" charset="0"/>
              </a:rPr>
              <a:t>Be fruitful and multiply! </a:t>
            </a:r>
            <a:endParaRPr lang="en-US" sz="2800" b="1" dirty="0">
              <a:solidFill>
                <a:srgbClr val="CC0000"/>
              </a:solidFill>
              <a:latin typeface="Baskerville Old Face" charset="0"/>
              <a:ea typeface="Baskerville Old Face" charset="0"/>
              <a:cs typeface="Baskerville Old Face" charset="0"/>
            </a:endParaRPr>
          </a:p>
        </p:txBody>
      </p:sp>
      <p:sp>
        <p:nvSpPr>
          <p:cNvPr id="6" name="Rectangle 5">
            <a:extLst>
              <a:ext uri="{FF2B5EF4-FFF2-40B4-BE49-F238E27FC236}">
                <a16:creationId xmlns:a16="http://schemas.microsoft.com/office/drawing/2014/main" id="{BE1A73CB-0810-4164-B721-079A71B7DE5E}"/>
              </a:ext>
            </a:extLst>
          </p:cNvPr>
          <p:cNvSpPr/>
          <p:nvPr/>
        </p:nvSpPr>
        <p:spPr>
          <a:xfrm>
            <a:off x="484700" y="1502254"/>
            <a:ext cx="6241525" cy="584775"/>
          </a:xfrm>
          <a:prstGeom prst="rect">
            <a:avLst/>
          </a:prstGeom>
        </p:spPr>
        <p:txBody>
          <a:bodyPr wrap="square">
            <a:spAutoFit/>
          </a:bodyPr>
          <a:lstStyle/>
          <a:p>
            <a:r>
              <a:rPr lang="en-US" sz="3200" b="1" dirty="0">
                <a:solidFill>
                  <a:srgbClr val="12521A"/>
                </a:solidFill>
                <a:latin typeface="Baskerville Old Face" panose="02020602080505020303" pitchFamily="18" charset="0"/>
              </a:rPr>
              <a:t>Three Types of Approaches</a:t>
            </a:r>
          </a:p>
        </p:txBody>
      </p:sp>
      <p:sp>
        <p:nvSpPr>
          <p:cNvPr id="2" name="TextBox 1">
            <a:extLst>
              <a:ext uri="{FF2B5EF4-FFF2-40B4-BE49-F238E27FC236}">
                <a16:creationId xmlns:a16="http://schemas.microsoft.com/office/drawing/2014/main" id="{BD6630ED-A5BA-4D57-916E-3635290DF063}"/>
              </a:ext>
            </a:extLst>
          </p:cNvPr>
          <p:cNvSpPr txBox="1"/>
          <p:nvPr/>
        </p:nvSpPr>
        <p:spPr>
          <a:xfrm>
            <a:off x="1317316" y="3105143"/>
            <a:ext cx="55639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227642"/>
                </a:solidFill>
                <a:latin typeface="Baskerville Old Face" panose="02020602080505020303" pitchFamily="18" charset="0"/>
              </a:rPr>
              <a:t>Open the Book</a:t>
            </a:r>
            <a:r>
              <a:rPr lang="en-US" sz="2400" dirty="0">
                <a:solidFill>
                  <a:srgbClr val="227642"/>
                </a:solidFill>
                <a:latin typeface="Baskerville Old Face" panose="02020602080505020303" pitchFamily="18" charset="0"/>
              </a:rPr>
              <a:t>, </a:t>
            </a:r>
            <a:r>
              <a:rPr lang="en-US" sz="2400" i="1" dirty="0">
                <a:solidFill>
                  <a:srgbClr val="227642"/>
                </a:solidFill>
                <a:latin typeface="Baskerville Old Face" panose="02020602080505020303" pitchFamily="18" charset="0"/>
              </a:rPr>
              <a:t>but not the browser?</a:t>
            </a:r>
            <a:endParaRPr lang="en-NZ" sz="2400" i="1" dirty="0">
              <a:solidFill>
                <a:srgbClr val="227642"/>
              </a:solidFill>
              <a:latin typeface="Baskerville Old Face" panose="02020602080505020303" pitchFamily="18" charset="0"/>
            </a:endParaRPr>
          </a:p>
        </p:txBody>
      </p:sp>
      <p:sp>
        <p:nvSpPr>
          <p:cNvPr id="8" name="TextBox 7">
            <a:extLst>
              <a:ext uri="{FF2B5EF4-FFF2-40B4-BE49-F238E27FC236}">
                <a16:creationId xmlns:a16="http://schemas.microsoft.com/office/drawing/2014/main" id="{FED511B2-09FD-4CE7-ACEE-11C0F0549ED2}"/>
              </a:ext>
            </a:extLst>
          </p:cNvPr>
          <p:cNvSpPr txBox="1"/>
          <p:nvPr/>
        </p:nvSpPr>
        <p:spPr>
          <a:xfrm>
            <a:off x="1317317" y="4519387"/>
            <a:ext cx="585839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227642"/>
                </a:solidFill>
                <a:latin typeface="Baskerville Old Face" panose="02020602080505020303" pitchFamily="18" charset="0"/>
              </a:rPr>
              <a:t>Make it Discrete</a:t>
            </a:r>
            <a:r>
              <a:rPr lang="en-US" sz="2400" dirty="0">
                <a:solidFill>
                  <a:srgbClr val="227642"/>
                </a:solidFill>
                <a:latin typeface="Baskerville Old Face" panose="02020602080505020303" pitchFamily="18" charset="0"/>
              </a:rPr>
              <a:t> </a:t>
            </a:r>
            <a:r>
              <a:rPr lang="en-US" sz="2400" i="1" dirty="0">
                <a:solidFill>
                  <a:srgbClr val="227642"/>
                </a:solidFill>
                <a:latin typeface="Baskerville Old Face" panose="02020602080505020303" pitchFamily="18" charset="0"/>
              </a:rPr>
              <a:t>with DOMC</a:t>
            </a:r>
            <a:endParaRPr lang="en-NZ" sz="2400" i="1" dirty="0">
              <a:solidFill>
                <a:srgbClr val="227642"/>
              </a:solidFill>
              <a:latin typeface="Baskerville Old Face" panose="02020602080505020303" pitchFamily="18" charset="0"/>
            </a:endParaRPr>
          </a:p>
        </p:txBody>
      </p:sp>
      <p:sp>
        <p:nvSpPr>
          <p:cNvPr id="9" name="TextBox 8">
            <a:extLst>
              <a:ext uri="{FF2B5EF4-FFF2-40B4-BE49-F238E27FC236}">
                <a16:creationId xmlns:a16="http://schemas.microsoft.com/office/drawing/2014/main" id="{1F6C6DDA-45AF-4FDD-A5CF-FABCD59736AD}"/>
              </a:ext>
            </a:extLst>
          </p:cNvPr>
          <p:cNvSpPr txBox="1"/>
          <p:nvPr/>
        </p:nvSpPr>
        <p:spPr>
          <a:xfrm>
            <a:off x="1317317" y="5812538"/>
            <a:ext cx="627685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err="1">
                <a:solidFill>
                  <a:srgbClr val="227642"/>
                </a:solidFill>
                <a:latin typeface="Baskerville Old Face" panose="02020602080505020303" pitchFamily="18" charset="0"/>
              </a:rPr>
              <a:t>Randomise</a:t>
            </a:r>
            <a:r>
              <a:rPr lang="en-US" sz="2400" b="1" dirty="0">
                <a:solidFill>
                  <a:srgbClr val="227642"/>
                </a:solidFill>
                <a:latin typeface="Baskerville Old Face" panose="02020602080505020303" pitchFamily="18" charset="0"/>
              </a:rPr>
              <a:t> the Feed – blocks, items, and answers!</a:t>
            </a:r>
            <a:endParaRPr lang="en-NZ" sz="2400" i="1" dirty="0">
              <a:solidFill>
                <a:srgbClr val="227642"/>
              </a:solidFill>
              <a:latin typeface="Baskerville Old Face" panose="02020602080505020303" pitchFamily="18" charset="0"/>
            </a:endParaRPr>
          </a:p>
        </p:txBody>
      </p:sp>
    </p:spTree>
    <p:extLst>
      <p:ext uri="{BB962C8B-B14F-4D97-AF65-F5344CB8AC3E}">
        <p14:creationId xmlns:p14="http://schemas.microsoft.com/office/powerpoint/2010/main" val="9974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6F608B6-01AD-4626-8C40-F9AF519E900D}"/>
              </a:ext>
            </a:extLst>
          </p:cNvPr>
          <p:cNvSpPr txBox="1">
            <a:spLocks noChangeArrowheads="1"/>
          </p:cNvSpPr>
          <p:nvPr/>
        </p:nvSpPr>
        <p:spPr bwMode="auto">
          <a:xfrm>
            <a:off x="609599" y="1252722"/>
            <a:ext cx="4114800"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Introduction</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5" name="Rectangle 9">
            <a:extLst>
              <a:ext uri="{FF2B5EF4-FFF2-40B4-BE49-F238E27FC236}">
                <a16:creationId xmlns:a16="http://schemas.microsoft.com/office/drawing/2014/main" id="{9452CEC5-AF16-4D91-AA04-4A4AF8618279}"/>
              </a:ext>
            </a:extLst>
          </p:cNvPr>
          <p:cNvSpPr txBox="1">
            <a:spLocks noChangeArrowheads="1"/>
          </p:cNvSpPr>
          <p:nvPr/>
        </p:nvSpPr>
        <p:spPr>
          <a:xfrm>
            <a:off x="313083" y="477887"/>
            <a:ext cx="8305800" cy="738664"/>
          </a:xfrm>
          <a:prstGeom prst="rect">
            <a:avLst/>
          </a:prstGeom>
        </p:spPr>
        <p:txBody>
          <a:bodyPr>
            <a:normAutofit lnSpcReduction="10000"/>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defRPr/>
            </a:pPr>
            <a:r>
              <a:rPr lang="en-US" sz="4400" b="1" i="1" dirty="0">
                <a:solidFill>
                  <a:srgbClr val="002060"/>
                </a:solidFill>
                <a:effectLst>
                  <a:outerShdw blurRad="38100" dist="38100" dir="2700000" algn="tl">
                    <a:srgbClr val="DDDDDD"/>
                  </a:outerShdw>
                </a:effectLst>
                <a:latin typeface="Baskerville"/>
                <a:ea typeface="ＭＳ Ｐゴシック" charset="0"/>
                <a:cs typeface="Baskerville Old Face"/>
              </a:rPr>
              <a:t>Agenda </a:t>
            </a:r>
            <a:endParaRPr lang="en-US" sz="4000" b="1" i="1" dirty="0">
              <a:solidFill>
                <a:srgbClr val="008000"/>
              </a:solidFill>
              <a:effectLst>
                <a:outerShdw blurRad="38100" dist="38100" dir="2700000" algn="tl">
                  <a:srgbClr val="DDDDDD"/>
                </a:outerShdw>
              </a:effectLst>
              <a:latin typeface="Baskerville Old Face"/>
              <a:ea typeface="ＭＳ Ｐゴシック" charset="0"/>
              <a:cs typeface="Baskerville Old Face"/>
            </a:endParaRPr>
          </a:p>
        </p:txBody>
      </p:sp>
      <p:sp>
        <p:nvSpPr>
          <p:cNvPr id="6" name="Text Box 8">
            <a:extLst>
              <a:ext uri="{FF2B5EF4-FFF2-40B4-BE49-F238E27FC236}">
                <a16:creationId xmlns:a16="http://schemas.microsoft.com/office/drawing/2014/main" id="{CD95B302-D261-4CE3-97BA-53853A69EB0C}"/>
              </a:ext>
            </a:extLst>
          </p:cNvPr>
          <p:cNvSpPr txBox="1">
            <a:spLocks noChangeArrowheads="1"/>
          </p:cNvSpPr>
          <p:nvPr/>
        </p:nvSpPr>
        <p:spPr bwMode="auto">
          <a:xfrm>
            <a:off x="609600" y="2466019"/>
            <a:ext cx="7793567"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Two Suppositions </a:t>
            </a:r>
            <a:r>
              <a:rPr lang="en-US"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(related to academic integrity)</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7" name="Text Box 8">
            <a:extLst>
              <a:ext uri="{FF2B5EF4-FFF2-40B4-BE49-F238E27FC236}">
                <a16:creationId xmlns:a16="http://schemas.microsoft.com/office/drawing/2014/main" id="{8B5C3D97-F251-4A59-B339-F29A95A1486B}"/>
              </a:ext>
            </a:extLst>
          </p:cNvPr>
          <p:cNvSpPr txBox="1">
            <a:spLocks noChangeArrowheads="1"/>
          </p:cNvSpPr>
          <p:nvPr/>
        </p:nvSpPr>
        <p:spPr bwMode="auto">
          <a:xfrm>
            <a:off x="609599" y="3670234"/>
            <a:ext cx="7556502"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Three Goals </a:t>
            </a:r>
            <a:r>
              <a:rPr lang="en-US" b="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(for assessment design)</a:t>
            </a:r>
            <a:endParaRPr lang="en-US" sz="1600"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8" name="Text Box 8">
            <a:extLst>
              <a:ext uri="{FF2B5EF4-FFF2-40B4-BE49-F238E27FC236}">
                <a16:creationId xmlns:a16="http://schemas.microsoft.com/office/drawing/2014/main" id="{D6DEC429-E73D-4CDC-A3D7-343CD83FDA51}"/>
              </a:ext>
            </a:extLst>
          </p:cNvPr>
          <p:cNvSpPr txBox="1">
            <a:spLocks noChangeArrowheads="1"/>
          </p:cNvSpPr>
          <p:nvPr/>
        </p:nvSpPr>
        <p:spPr bwMode="auto">
          <a:xfrm>
            <a:off x="609600" y="5001295"/>
            <a:ext cx="5473545"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Conclusion and Discussion</a:t>
            </a:r>
            <a:endParaRPr lang="en-US" sz="1600"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endParaRPr>
          </a:p>
        </p:txBody>
      </p:sp>
      <p:sp>
        <p:nvSpPr>
          <p:cNvPr id="9" name="Text Box 8">
            <a:extLst>
              <a:ext uri="{FF2B5EF4-FFF2-40B4-BE49-F238E27FC236}">
                <a16:creationId xmlns:a16="http://schemas.microsoft.com/office/drawing/2014/main" id="{1DDF68B4-B18F-450C-8CA2-854947CBB225}"/>
              </a:ext>
            </a:extLst>
          </p:cNvPr>
          <p:cNvSpPr txBox="1">
            <a:spLocks noChangeArrowheads="1"/>
          </p:cNvSpPr>
          <p:nvPr/>
        </p:nvSpPr>
        <p:spPr bwMode="auto">
          <a:xfrm>
            <a:off x="914401" y="1931662"/>
            <a:ext cx="7793567"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Welcome, Thank you, and Disclaimer</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
        <p:nvSpPr>
          <p:cNvPr id="10" name="Text Box 8">
            <a:extLst>
              <a:ext uri="{FF2B5EF4-FFF2-40B4-BE49-F238E27FC236}">
                <a16:creationId xmlns:a16="http://schemas.microsoft.com/office/drawing/2014/main" id="{788746D9-8763-4C67-8403-A338F061F0D7}"/>
              </a:ext>
            </a:extLst>
          </p:cNvPr>
          <p:cNvSpPr txBox="1">
            <a:spLocks noChangeArrowheads="1"/>
          </p:cNvSpPr>
          <p:nvPr/>
        </p:nvSpPr>
        <p:spPr bwMode="auto">
          <a:xfrm>
            <a:off x="914401" y="3142464"/>
            <a:ext cx="8115301"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Cheating is “natural” and assessment security “imperfect”</a:t>
            </a:r>
          </a:p>
        </p:txBody>
      </p:sp>
      <p:sp>
        <p:nvSpPr>
          <p:cNvPr id="11" name="Text Box 8">
            <a:extLst>
              <a:ext uri="{FF2B5EF4-FFF2-40B4-BE49-F238E27FC236}">
                <a16:creationId xmlns:a16="http://schemas.microsoft.com/office/drawing/2014/main" id="{267BC1EA-7385-4983-B6F8-402CCF3E5EA5}"/>
              </a:ext>
            </a:extLst>
          </p:cNvPr>
          <p:cNvSpPr txBox="1">
            <a:spLocks noChangeArrowheads="1"/>
          </p:cNvSpPr>
          <p:nvPr/>
        </p:nvSpPr>
        <p:spPr bwMode="auto">
          <a:xfrm>
            <a:off x="774915" y="4352590"/>
            <a:ext cx="7391186"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Promote integrity, </a:t>
            </a:r>
            <a:r>
              <a:rPr lang="en-US" dirty="0">
                <a:solidFill>
                  <a:srgbClr val="CC0000"/>
                </a:solidFill>
                <a:effectLst>
                  <a:outerShdw blurRad="38100" dist="38100" dir="2700000" algn="tl">
                    <a:srgbClr val="DDDDDD"/>
                  </a:outerShdw>
                </a:effectLst>
                <a:highlight>
                  <a:srgbClr val="FFFF00"/>
                </a:highlight>
                <a:latin typeface="Baskerville Old Face" charset="0"/>
                <a:ea typeface="Baskerville Old Face" charset="0"/>
                <a:cs typeface="Baskerville Old Face" charset="0"/>
              </a:rPr>
              <a:t>reduce opportunity</a:t>
            </a: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detect misconduct</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
        <p:nvSpPr>
          <p:cNvPr id="12" name="Text Box 8">
            <a:extLst>
              <a:ext uri="{FF2B5EF4-FFF2-40B4-BE49-F238E27FC236}">
                <a16:creationId xmlns:a16="http://schemas.microsoft.com/office/drawing/2014/main" id="{588C580F-001C-4920-B520-0AE9C5F7309E}"/>
              </a:ext>
            </a:extLst>
          </p:cNvPr>
          <p:cNvSpPr txBox="1">
            <a:spLocks noChangeArrowheads="1"/>
          </p:cNvSpPr>
          <p:nvPr/>
        </p:nvSpPr>
        <p:spPr bwMode="auto">
          <a:xfrm>
            <a:off x="827615" y="5560541"/>
            <a:ext cx="7793568"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My closing thoughts and your questions/comments/concerns! </a:t>
            </a:r>
            <a:endParaRPr lang="en-US" sz="1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Tree>
    <p:extLst>
      <p:ext uri="{BB962C8B-B14F-4D97-AF65-F5344CB8AC3E}">
        <p14:creationId xmlns:p14="http://schemas.microsoft.com/office/powerpoint/2010/main" val="21532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2ED0C-7640-4D5F-8F1E-807D9E10C7FB}"/>
              </a:ext>
            </a:extLst>
          </p:cNvPr>
          <p:cNvPicPr>
            <a:picLocks noChangeAspect="1"/>
          </p:cNvPicPr>
          <p:nvPr/>
        </p:nvPicPr>
        <p:blipFill>
          <a:blip r:embed="rId2"/>
          <a:stretch>
            <a:fillRect/>
          </a:stretch>
        </p:blipFill>
        <p:spPr>
          <a:xfrm>
            <a:off x="2728912" y="1455468"/>
            <a:ext cx="3686175" cy="4752975"/>
          </a:xfrm>
          <a:prstGeom prst="rect">
            <a:avLst/>
          </a:prstGeom>
        </p:spPr>
      </p:pic>
    </p:spTree>
    <p:extLst>
      <p:ext uri="{BB962C8B-B14F-4D97-AF65-F5344CB8AC3E}">
        <p14:creationId xmlns:p14="http://schemas.microsoft.com/office/powerpoint/2010/main" val="749318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B1A73F-C2BE-450D-80B3-65E0B14583D8}"/>
              </a:ext>
            </a:extLst>
          </p:cNvPr>
          <p:cNvPicPr>
            <a:picLocks noChangeAspect="1"/>
          </p:cNvPicPr>
          <p:nvPr/>
        </p:nvPicPr>
        <p:blipFill>
          <a:blip r:embed="rId3"/>
          <a:stretch>
            <a:fillRect/>
          </a:stretch>
        </p:blipFill>
        <p:spPr>
          <a:xfrm>
            <a:off x="1923393" y="0"/>
            <a:ext cx="5297214" cy="6858000"/>
          </a:xfrm>
          <a:prstGeom prst="rect">
            <a:avLst/>
          </a:prstGeom>
        </p:spPr>
      </p:pic>
      <p:sp>
        <p:nvSpPr>
          <p:cNvPr id="8" name="TextBox 7">
            <a:extLst>
              <a:ext uri="{FF2B5EF4-FFF2-40B4-BE49-F238E27FC236}">
                <a16:creationId xmlns:a16="http://schemas.microsoft.com/office/drawing/2014/main" id="{77F3CAD7-3B43-4816-AD45-89A06E275F7D}"/>
              </a:ext>
            </a:extLst>
          </p:cNvPr>
          <p:cNvSpPr txBox="1"/>
          <p:nvPr/>
        </p:nvSpPr>
        <p:spPr>
          <a:xfrm>
            <a:off x="7388351" y="5951768"/>
            <a:ext cx="1642767" cy="769441"/>
          </a:xfrm>
          <a:prstGeom prst="rect">
            <a:avLst/>
          </a:prstGeom>
          <a:noFill/>
        </p:spPr>
        <p:txBody>
          <a:bodyPr wrap="square">
            <a:spAutoFit/>
          </a:bodyPr>
          <a:lstStyle/>
          <a:p>
            <a:r>
              <a:rPr lang="en-NZ" sz="1100" dirty="0">
                <a:hlinkClick r:id="rId4"/>
              </a:rPr>
              <a:t>https://www.teachthought.com/pedagogy/assessment-design-matrix-assess-assessments/</a:t>
            </a:r>
            <a:r>
              <a:rPr lang="en-NZ" sz="1100" dirty="0"/>
              <a:t> </a:t>
            </a:r>
          </a:p>
        </p:txBody>
      </p:sp>
      <p:sp>
        <p:nvSpPr>
          <p:cNvPr id="4" name="TextBox 3">
            <a:extLst>
              <a:ext uri="{FF2B5EF4-FFF2-40B4-BE49-F238E27FC236}">
                <a16:creationId xmlns:a16="http://schemas.microsoft.com/office/drawing/2014/main" id="{32173CB6-C345-4393-98EB-C518B197F19B}"/>
              </a:ext>
            </a:extLst>
          </p:cNvPr>
          <p:cNvSpPr txBox="1"/>
          <p:nvPr/>
        </p:nvSpPr>
        <p:spPr>
          <a:xfrm>
            <a:off x="4572000" y="4718687"/>
            <a:ext cx="2309247" cy="1754326"/>
          </a:xfrm>
          <a:prstGeom prst="rect">
            <a:avLst/>
          </a:prstGeom>
          <a:solidFill>
            <a:srgbClr val="FFFF00">
              <a:alpha val="27000"/>
            </a:srgbClr>
          </a:solidFill>
        </p:spPr>
        <p:txBody>
          <a:bodyPr wrap="square" rtlCol="0">
            <a:spAutoFit/>
          </a:bodyPr>
          <a:lstStyle/>
          <a:p>
            <a:endParaRPr lang="en-US" sz="5400" dirty="0">
              <a:highlight>
                <a:srgbClr val="FFFF00"/>
              </a:highlight>
            </a:endParaRPr>
          </a:p>
          <a:p>
            <a:endParaRPr lang="en-NZ" sz="5400" dirty="0">
              <a:highlight>
                <a:srgbClr val="FFFF00"/>
              </a:highlight>
            </a:endParaRPr>
          </a:p>
        </p:txBody>
      </p:sp>
    </p:spTree>
    <p:extLst>
      <p:ext uri="{BB962C8B-B14F-4D97-AF65-F5344CB8AC3E}">
        <p14:creationId xmlns:p14="http://schemas.microsoft.com/office/powerpoint/2010/main" val="21162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DC1CF-0DC3-49DD-BC60-8A72410BB1A8}"/>
              </a:ext>
            </a:extLst>
          </p:cNvPr>
          <p:cNvPicPr>
            <a:picLocks noChangeAspect="1"/>
          </p:cNvPicPr>
          <p:nvPr/>
        </p:nvPicPr>
        <p:blipFill>
          <a:blip r:embed="rId2"/>
          <a:stretch>
            <a:fillRect/>
          </a:stretch>
        </p:blipFill>
        <p:spPr>
          <a:xfrm>
            <a:off x="850953" y="792480"/>
            <a:ext cx="7011253" cy="5419343"/>
          </a:xfrm>
          <a:prstGeom prst="rect">
            <a:avLst/>
          </a:prstGeom>
        </p:spPr>
      </p:pic>
      <p:sp>
        <p:nvSpPr>
          <p:cNvPr id="4" name="TextBox 3">
            <a:extLst>
              <a:ext uri="{FF2B5EF4-FFF2-40B4-BE49-F238E27FC236}">
                <a16:creationId xmlns:a16="http://schemas.microsoft.com/office/drawing/2014/main" id="{D3F5DB94-6A73-4C3F-B212-3580D1C959FD}"/>
              </a:ext>
            </a:extLst>
          </p:cNvPr>
          <p:cNvSpPr txBox="1"/>
          <p:nvPr/>
        </p:nvSpPr>
        <p:spPr>
          <a:xfrm>
            <a:off x="375465" y="6411489"/>
            <a:ext cx="8600431" cy="307777"/>
          </a:xfrm>
          <a:prstGeom prst="rect">
            <a:avLst/>
          </a:prstGeom>
          <a:noFill/>
        </p:spPr>
        <p:txBody>
          <a:bodyPr wrap="none" rtlCol="0">
            <a:spAutoFit/>
          </a:bodyPr>
          <a:lstStyle/>
          <a:p>
            <a:r>
              <a:rPr lang="en-US" dirty="0"/>
              <a:t>Retrieved from: </a:t>
            </a:r>
            <a:r>
              <a:rPr lang="en-US" dirty="0">
                <a:hlinkClick r:id="rId3"/>
              </a:rPr>
              <a:t>https://www.teachthought.com/pedagogy/assessment-design-matrix-assess-assessments/</a:t>
            </a:r>
            <a:r>
              <a:rPr lang="en-US" dirty="0"/>
              <a:t> </a:t>
            </a:r>
            <a:endParaRPr lang="en-NZ" dirty="0"/>
          </a:p>
        </p:txBody>
      </p:sp>
      <p:sp>
        <p:nvSpPr>
          <p:cNvPr id="5" name="TextBox 4">
            <a:extLst>
              <a:ext uri="{FF2B5EF4-FFF2-40B4-BE49-F238E27FC236}">
                <a16:creationId xmlns:a16="http://schemas.microsoft.com/office/drawing/2014/main" id="{D87368C7-C446-4237-A394-9082C3AF2EE2}"/>
              </a:ext>
            </a:extLst>
          </p:cNvPr>
          <p:cNvSpPr txBox="1"/>
          <p:nvPr/>
        </p:nvSpPr>
        <p:spPr>
          <a:xfrm>
            <a:off x="4341082" y="1200571"/>
            <a:ext cx="1889238" cy="1446550"/>
          </a:xfrm>
          <a:prstGeom prst="rect">
            <a:avLst/>
          </a:prstGeom>
          <a:solidFill>
            <a:srgbClr val="FFFF00">
              <a:alpha val="27000"/>
            </a:srgbClr>
          </a:solidFill>
        </p:spPr>
        <p:txBody>
          <a:bodyPr wrap="square" rtlCol="0">
            <a:spAutoFit/>
          </a:bodyPr>
          <a:lstStyle/>
          <a:p>
            <a:endParaRPr lang="en-US" sz="4400" dirty="0">
              <a:highlight>
                <a:srgbClr val="FFFF00"/>
              </a:highlight>
            </a:endParaRPr>
          </a:p>
          <a:p>
            <a:endParaRPr lang="en-NZ" sz="4400" dirty="0">
              <a:highlight>
                <a:srgbClr val="FFFF00"/>
              </a:highlight>
            </a:endParaRPr>
          </a:p>
        </p:txBody>
      </p:sp>
      <p:sp>
        <p:nvSpPr>
          <p:cNvPr id="6" name="TextBox 5">
            <a:extLst>
              <a:ext uri="{FF2B5EF4-FFF2-40B4-BE49-F238E27FC236}">
                <a16:creationId xmlns:a16="http://schemas.microsoft.com/office/drawing/2014/main" id="{358B2171-5F44-4752-98D4-BDA001CCE585}"/>
              </a:ext>
            </a:extLst>
          </p:cNvPr>
          <p:cNvSpPr txBox="1"/>
          <p:nvPr/>
        </p:nvSpPr>
        <p:spPr>
          <a:xfrm>
            <a:off x="1176844" y="4034176"/>
            <a:ext cx="2124294" cy="1569660"/>
          </a:xfrm>
          <a:prstGeom prst="rect">
            <a:avLst/>
          </a:prstGeom>
          <a:solidFill>
            <a:srgbClr val="FFFF00">
              <a:alpha val="27000"/>
            </a:srgbClr>
          </a:solidFill>
        </p:spPr>
        <p:txBody>
          <a:bodyPr wrap="square" rtlCol="0">
            <a:spAutoFit/>
          </a:bodyPr>
          <a:lstStyle/>
          <a:p>
            <a:endParaRPr lang="en-US" sz="4800" dirty="0">
              <a:highlight>
                <a:srgbClr val="FFFF00"/>
              </a:highlight>
            </a:endParaRPr>
          </a:p>
          <a:p>
            <a:endParaRPr lang="en-NZ" sz="4800" dirty="0">
              <a:highlight>
                <a:srgbClr val="FFFF00"/>
              </a:highlight>
            </a:endParaRPr>
          </a:p>
        </p:txBody>
      </p:sp>
    </p:spTree>
    <p:extLst>
      <p:ext uri="{BB962C8B-B14F-4D97-AF65-F5344CB8AC3E}">
        <p14:creationId xmlns:p14="http://schemas.microsoft.com/office/powerpoint/2010/main" val="4158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4CFCBB-93D8-405C-AB00-08EB094B2B8B}"/>
              </a:ext>
            </a:extLst>
          </p:cNvPr>
          <p:cNvPicPr>
            <a:picLocks noChangeAspect="1"/>
          </p:cNvPicPr>
          <p:nvPr/>
        </p:nvPicPr>
        <p:blipFill>
          <a:blip r:embed="rId2"/>
          <a:stretch>
            <a:fillRect/>
          </a:stretch>
        </p:blipFill>
        <p:spPr>
          <a:xfrm>
            <a:off x="1131376" y="1189423"/>
            <a:ext cx="6465700" cy="5498095"/>
          </a:xfrm>
          <a:prstGeom prst="rect">
            <a:avLst/>
          </a:prstGeom>
        </p:spPr>
      </p:pic>
      <p:sp>
        <p:nvSpPr>
          <p:cNvPr id="4" name="TextBox 3">
            <a:extLst>
              <a:ext uri="{FF2B5EF4-FFF2-40B4-BE49-F238E27FC236}">
                <a16:creationId xmlns:a16="http://schemas.microsoft.com/office/drawing/2014/main" id="{7BE2B761-E297-4220-AB1F-15AB9BAD3177}"/>
              </a:ext>
            </a:extLst>
          </p:cNvPr>
          <p:cNvSpPr txBox="1"/>
          <p:nvPr/>
        </p:nvSpPr>
        <p:spPr>
          <a:xfrm>
            <a:off x="981824" y="410824"/>
            <a:ext cx="6764804" cy="584775"/>
          </a:xfrm>
          <a:prstGeom prst="rect">
            <a:avLst/>
          </a:prstGeom>
          <a:noFill/>
        </p:spPr>
        <p:txBody>
          <a:bodyPr wrap="square">
            <a:spAutoFit/>
          </a:bodyPr>
          <a:lstStyle/>
          <a:p>
            <a:pPr algn="ctr"/>
            <a:r>
              <a:rPr lang="en-NZ" sz="3200" b="1" dirty="0">
                <a:solidFill>
                  <a:srgbClr val="002060"/>
                </a:solidFill>
              </a:rPr>
              <a:t>Inspera Question Types</a:t>
            </a:r>
          </a:p>
        </p:txBody>
      </p:sp>
      <p:sp>
        <p:nvSpPr>
          <p:cNvPr id="5" name="TextBox 4">
            <a:extLst>
              <a:ext uri="{FF2B5EF4-FFF2-40B4-BE49-F238E27FC236}">
                <a16:creationId xmlns:a16="http://schemas.microsoft.com/office/drawing/2014/main" id="{C1DE477F-BDDA-4FE4-9216-196E64007EEB}"/>
              </a:ext>
            </a:extLst>
          </p:cNvPr>
          <p:cNvSpPr txBox="1"/>
          <p:nvPr/>
        </p:nvSpPr>
        <p:spPr>
          <a:xfrm>
            <a:off x="1255362" y="1386550"/>
            <a:ext cx="1889238" cy="1077218"/>
          </a:xfrm>
          <a:prstGeom prst="rect">
            <a:avLst/>
          </a:prstGeom>
          <a:solidFill>
            <a:srgbClr val="C00000">
              <a:alpha val="27000"/>
            </a:srgbClr>
          </a:solidFill>
        </p:spPr>
        <p:txBody>
          <a:bodyPr wrap="square" rtlCol="0">
            <a:spAutoFit/>
          </a:bodyPr>
          <a:lstStyle/>
          <a:p>
            <a:endParaRPr lang="en-US" sz="3200" dirty="0">
              <a:highlight>
                <a:srgbClr val="FFFF00"/>
              </a:highlight>
            </a:endParaRPr>
          </a:p>
          <a:p>
            <a:endParaRPr lang="en-NZ" sz="3200" dirty="0">
              <a:highlight>
                <a:srgbClr val="FFFF00"/>
              </a:highlight>
            </a:endParaRPr>
          </a:p>
        </p:txBody>
      </p:sp>
      <p:sp>
        <p:nvSpPr>
          <p:cNvPr id="6" name="TextBox 5">
            <a:extLst>
              <a:ext uri="{FF2B5EF4-FFF2-40B4-BE49-F238E27FC236}">
                <a16:creationId xmlns:a16="http://schemas.microsoft.com/office/drawing/2014/main" id="{DADBFE24-306B-4A73-B27C-D6CD8FF64F91}"/>
              </a:ext>
            </a:extLst>
          </p:cNvPr>
          <p:cNvSpPr txBox="1"/>
          <p:nvPr/>
        </p:nvSpPr>
        <p:spPr>
          <a:xfrm>
            <a:off x="6652457" y="1386550"/>
            <a:ext cx="944619" cy="1077218"/>
          </a:xfrm>
          <a:prstGeom prst="rect">
            <a:avLst/>
          </a:prstGeom>
          <a:solidFill>
            <a:srgbClr val="C00000">
              <a:alpha val="27000"/>
            </a:srgbClr>
          </a:solidFill>
        </p:spPr>
        <p:txBody>
          <a:bodyPr wrap="square" rtlCol="0">
            <a:spAutoFit/>
          </a:bodyPr>
          <a:lstStyle/>
          <a:p>
            <a:endParaRPr lang="en-US" sz="3200" dirty="0">
              <a:highlight>
                <a:srgbClr val="FFFF00"/>
              </a:highlight>
            </a:endParaRPr>
          </a:p>
          <a:p>
            <a:endParaRPr lang="en-NZ" sz="3200" dirty="0">
              <a:highlight>
                <a:srgbClr val="FFFF00"/>
              </a:highlight>
            </a:endParaRPr>
          </a:p>
        </p:txBody>
      </p:sp>
      <p:sp>
        <p:nvSpPr>
          <p:cNvPr id="7" name="TextBox 6">
            <a:extLst>
              <a:ext uri="{FF2B5EF4-FFF2-40B4-BE49-F238E27FC236}">
                <a16:creationId xmlns:a16="http://schemas.microsoft.com/office/drawing/2014/main" id="{6FE2C0B6-CA05-4BC9-9DCE-22C2B3ED85A1}"/>
              </a:ext>
            </a:extLst>
          </p:cNvPr>
          <p:cNvSpPr txBox="1"/>
          <p:nvPr/>
        </p:nvSpPr>
        <p:spPr>
          <a:xfrm>
            <a:off x="1255362" y="2463768"/>
            <a:ext cx="944619" cy="1077218"/>
          </a:xfrm>
          <a:prstGeom prst="rect">
            <a:avLst/>
          </a:prstGeom>
          <a:solidFill>
            <a:srgbClr val="C00000">
              <a:alpha val="27000"/>
            </a:srgbClr>
          </a:solidFill>
        </p:spPr>
        <p:txBody>
          <a:bodyPr wrap="square" rtlCol="0">
            <a:spAutoFit/>
          </a:bodyPr>
          <a:lstStyle/>
          <a:p>
            <a:endParaRPr lang="en-US" sz="3200" dirty="0">
              <a:highlight>
                <a:srgbClr val="FFFF00"/>
              </a:highlight>
            </a:endParaRPr>
          </a:p>
          <a:p>
            <a:endParaRPr lang="en-NZ" sz="3200" dirty="0">
              <a:highlight>
                <a:srgbClr val="FFFF00"/>
              </a:highlight>
            </a:endParaRPr>
          </a:p>
        </p:txBody>
      </p:sp>
      <p:sp>
        <p:nvSpPr>
          <p:cNvPr id="8" name="TextBox 7">
            <a:extLst>
              <a:ext uri="{FF2B5EF4-FFF2-40B4-BE49-F238E27FC236}">
                <a16:creationId xmlns:a16="http://schemas.microsoft.com/office/drawing/2014/main" id="{038D9021-C551-4D21-8784-237AC4D35AAF}"/>
              </a:ext>
            </a:extLst>
          </p:cNvPr>
          <p:cNvSpPr txBox="1"/>
          <p:nvPr/>
        </p:nvSpPr>
        <p:spPr>
          <a:xfrm>
            <a:off x="3144601" y="2463768"/>
            <a:ext cx="824808" cy="1077218"/>
          </a:xfrm>
          <a:prstGeom prst="rect">
            <a:avLst/>
          </a:prstGeom>
          <a:solidFill>
            <a:srgbClr val="C00000">
              <a:alpha val="27000"/>
            </a:srgbClr>
          </a:solidFill>
        </p:spPr>
        <p:txBody>
          <a:bodyPr wrap="square" rtlCol="0">
            <a:spAutoFit/>
          </a:bodyPr>
          <a:lstStyle/>
          <a:p>
            <a:endParaRPr lang="en-US" sz="3200" dirty="0">
              <a:highlight>
                <a:srgbClr val="FFFF00"/>
              </a:highlight>
            </a:endParaRPr>
          </a:p>
          <a:p>
            <a:endParaRPr lang="en-NZ" sz="3200" dirty="0">
              <a:highlight>
                <a:srgbClr val="FFFF00"/>
              </a:highlight>
            </a:endParaRPr>
          </a:p>
        </p:txBody>
      </p:sp>
      <p:sp>
        <p:nvSpPr>
          <p:cNvPr id="9" name="TextBox 8">
            <a:extLst>
              <a:ext uri="{FF2B5EF4-FFF2-40B4-BE49-F238E27FC236}">
                <a16:creationId xmlns:a16="http://schemas.microsoft.com/office/drawing/2014/main" id="{89AAA8BC-BD08-4582-90E5-3CDC5BE73A52}"/>
              </a:ext>
            </a:extLst>
          </p:cNvPr>
          <p:cNvSpPr txBox="1"/>
          <p:nvPr/>
        </p:nvSpPr>
        <p:spPr>
          <a:xfrm>
            <a:off x="3969410" y="1402048"/>
            <a:ext cx="1858240" cy="1077218"/>
          </a:xfrm>
          <a:prstGeom prst="rect">
            <a:avLst/>
          </a:prstGeom>
          <a:solidFill>
            <a:srgbClr val="C00000">
              <a:alpha val="27000"/>
            </a:srgbClr>
          </a:solidFill>
        </p:spPr>
        <p:txBody>
          <a:bodyPr wrap="square" rtlCol="0">
            <a:spAutoFit/>
          </a:bodyPr>
          <a:lstStyle/>
          <a:p>
            <a:endParaRPr lang="en-US" sz="3200" dirty="0">
              <a:highlight>
                <a:srgbClr val="FFFF00"/>
              </a:highlight>
            </a:endParaRPr>
          </a:p>
          <a:p>
            <a:endParaRPr lang="en-NZ" sz="3200" dirty="0">
              <a:highlight>
                <a:srgbClr val="FFFF00"/>
              </a:highlight>
            </a:endParaRPr>
          </a:p>
        </p:txBody>
      </p:sp>
    </p:spTree>
    <p:extLst>
      <p:ext uri="{BB962C8B-B14F-4D97-AF65-F5344CB8AC3E}">
        <p14:creationId xmlns:p14="http://schemas.microsoft.com/office/powerpoint/2010/main" val="11863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with low confidence">
            <a:extLst>
              <a:ext uri="{FF2B5EF4-FFF2-40B4-BE49-F238E27FC236}">
                <a16:creationId xmlns:a16="http://schemas.microsoft.com/office/drawing/2014/main" id="{14F83963-DE1A-41BF-9B72-40AD08CB9622}"/>
              </a:ext>
            </a:extLst>
          </p:cNvPr>
          <p:cNvPicPr>
            <a:picLocks noChangeAspect="1"/>
          </p:cNvPicPr>
          <p:nvPr/>
        </p:nvPicPr>
        <p:blipFill>
          <a:blip r:embed="rId2"/>
          <a:stretch>
            <a:fillRect/>
          </a:stretch>
        </p:blipFill>
        <p:spPr>
          <a:xfrm>
            <a:off x="484632" y="1175022"/>
            <a:ext cx="3809684" cy="4985980"/>
          </a:xfrm>
          <a:prstGeom prst="rect">
            <a:avLst/>
          </a:prstGeom>
        </p:spPr>
      </p:pic>
      <p:sp>
        <p:nvSpPr>
          <p:cNvPr id="4" name="TextBox 3">
            <a:extLst>
              <a:ext uri="{FF2B5EF4-FFF2-40B4-BE49-F238E27FC236}">
                <a16:creationId xmlns:a16="http://schemas.microsoft.com/office/drawing/2014/main" id="{62E0EFA5-9504-423B-9EC3-3A08EEB82790}"/>
              </a:ext>
            </a:extLst>
          </p:cNvPr>
          <p:cNvSpPr txBox="1"/>
          <p:nvPr/>
        </p:nvSpPr>
        <p:spPr>
          <a:xfrm>
            <a:off x="484632" y="6323070"/>
            <a:ext cx="8174736" cy="307777"/>
          </a:xfrm>
          <a:prstGeom prst="rect">
            <a:avLst/>
          </a:prstGeom>
          <a:noFill/>
        </p:spPr>
        <p:txBody>
          <a:bodyPr wrap="square">
            <a:spAutoFit/>
          </a:bodyPr>
          <a:lstStyle/>
          <a:p>
            <a:r>
              <a:rPr lang="en-NZ" dirty="0"/>
              <a:t>Retrieved from </a:t>
            </a:r>
            <a:r>
              <a:rPr lang="en-NZ" dirty="0">
                <a:hlinkClick r:id="rId3"/>
              </a:rPr>
              <a:t>https://www.caveon.com/wp-content/uploads/2014/04/DOMC-White-Paper-final.pdf</a:t>
            </a:r>
            <a:r>
              <a:rPr lang="en-NZ" dirty="0"/>
              <a:t> </a:t>
            </a:r>
          </a:p>
        </p:txBody>
      </p:sp>
      <p:sp>
        <p:nvSpPr>
          <p:cNvPr id="6" name="TextBox 5">
            <a:extLst>
              <a:ext uri="{FF2B5EF4-FFF2-40B4-BE49-F238E27FC236}">
                <a16:creationId xmlns:a16="http://schemas.microsoft.com/office/drawing/2014/main" id="{F4A99BFC-3FEA-4CC0-B7AD-3AA2FB53B6A9}"/>
              </a:ext>
            </a:extLst>
          </p:cNvPr>
          <p:cNvSpPr txBox="1"/>
          <p:nvPr/>
        </p:nvSpPr>
        <p:spPr>
          <a:xfrm>
            <a:off x="4572000" y="1218668"/>
            <a:ext cx="4308529" cy="4985980"/>
          </a:xfrm>
          <a:prstGeom prst="rect">
            <a:avLst/>
          </a:prstGeom>
          <a:noFill/>
        </p:spPr>
        <p:txBody>
          <a:bodyPr wrap="square">
            <a:spAutoFit/>
          </a:bodyPr>
          <a:lstStyle/>
          <a:p>
            <a:pPr>
              <a:spcAft>
                <a:spcPts val="300"/>
              </a:spcAft>
            </a:pPr>
            <a:r>
              <a:rPr lang="en-US" sz="2000" b="1" i="1" dirty="0"/>
              <a:t>What is DOMC?</a:t>
            </a:r>
          </a:p>
          <a:p>
            <a:pPr marL="285750" indent="-285750">
              <a:spcAft>
                <a:spcPts val="300"/>
              </a:spcAft>
              <a:buFont typeface="Arial" panose="020B0604020202020204" pitchFamily="34" charset="0"/>
              <a:buChar char="•"/>
            </a:pPr>
            <a:r>
              <a:rPr lang="en-US" sz="1800" dirty="0"/>
              <a:t>A relatively simple but very useful change in the delivery of multiple choice item content on computerized tests. </a:t>
            </a:r>
          </a:p>
          <a:p>
            <a:pPr marL="285750" indent="-285750">
              <a:spcAft>
                <a:spcPts val="300"/>
              </a:spcAft>
              <a:buFont typeface="Arial" panose="020B0604020202020204" pitchFamily="34" charset="0"/>
              <a:buChar char="•"/>
            </a:pPr>
            <a:r>
              <a:rPr lang="en-US" sz="1800" dirty="0"/>
              <a:t>Instead of providing all options at one time, options are randomly presented one at a time along with YES and NO buttons.</a:t>
            </a:r>
          </a:p>
          <a:p>
            <a:pPr marL="285750" indent="-285750">
              <a:spcAft>
                <a:spcPts val="300"/>
              </a:spcAft>
              <a:buFont typeface="Arial" panose="020B0604020202020204" pitchFamily="34" charset="0"/>
              <a:buChar char="•"/>
            </a:pPr>
            <a:r>
              <a:rPr lang="en-US" sz="1800" dirty="0"/>
              <a:t>For each presented option, the test taker chooses YES or NO as to whether the option is perceived as correct or incorrect, respectively. </a:t>
            </a:r>
          </a:p>
          <a:p>
            <a:pPr marL="285750" indent="-285750">
              <a:spcAft>
                <a:spcPts val="300"/>
              </a:spcAft>
              <a:buFont typeface="Arial" panose="020B0604020202020204" pitchFamily="34" charset="0"/>
              <a:buChar char="•"/>
            </a:pPr>
            <a:r>
              <a:rPr lang="en-US" sz="1800" dirty="0"/>
              <a:t>When the question is answered correctly or incorrectly, additional presentations of options are rendered unnecessary.</a:t>
            </a:r>
            <a:endParaRPr lang="en-NZ" sz="1800" dirty="0"/>
          </a:p>
        </p:txBody>
      </p:sp>
      <p:sp>
        <p:nvSpPr>
          <p:cNvPr id="7" name="TextBox 6">
            <a:extLst>
              <a:ext uri="{FF2B5EF4-FFF2-40B4-BE49-F238E27FC236}">
                <a16:creationId xmlns:a16="http://schemas.microsoft.com/office/drawing/2014/main" id="{90E74D5B-3DB7-4309-A5B7-6B367487D62D}"/>
              </a:ext>
            </a:extLst>
          </p:cNvPr>
          <p:cNvSpPr txBox="1"/>
          <p:nvPr/>
        </p:nvSpPr>
        <p:spPr>
          <a:xfrm>
            <a:off x="1346660" y="428179"/>
            <a:ext cx="6764804" cy="584775"/>
          </a:xfrm>
          <a:prstGeom prst="rect">
            <a:avLst/>
          </a:prstGeom>
          <a:noFill/>
        </p:spPr>
        <p:txBody>
          <a:bodyPr wrap="square">
            <a:spAutoFit/>
          </a:bodyPr>
          <a:lstStyle/>
          <a:p>
            <a:r>
              <a:rPr lang="en-NZ" sz="3200" b="1" dirty="0">
                <a:solidFill>
                  <a:srgbClr val="002060"/>
                </a:solidFill>
              </a:rPr>
              <a:t>Discrete Option Multiple Choice</a:t>
            </a:r>
          </a:p>
        </p:txBody>
      </p:sp>
    </p:spTree>
    <p:extLst>
      <p:ext uri="{BB962C8B-B14F-4D97-AF65-F5344CB8AC3E}">
        <p14:creationId xmlns:p14="http://schemas.microsoft.com/office/powerpoint/2010/main" val="136018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58A6D-1174-4CB1-AADE-397D8801A64E}"/>
              </a:ext>
            </a:extLst>
          </p:cNvPr>
          <p:cNvPicPr>
            <a:picLocks noChangeAspect="1"/>
          </p:cNvPicPr>
          <p:nvPr/>
        </p:nvPicPr>
        <p:blipFill>
          <a:blip r:embed="rId3"/>
          <a:stretch>
            <a:fillRect/>
          </a:stretch>
        </p:blipFill>
        <p:spPr>
          <a:xfrm>
            <a:off x="703235" y="1714500"/>
            <a:ext cx="7086600" cy="3429000"/>
          </a:xfrm>
          <a:prstGeom prst="rect">
            <a:avLst/>
          </a:prstGeom>
        </p:spPr>
      </p:pic>
      <p:sp>
        <p:nvSpPr>
          <p:cNvPr id="4" name="TextBox 3">
            <a:extLst>
              <a:ext uri="{FF2B5EF4-FFF2-40B4-BE49-F238E27FC236}">
                <a16:creationId xmlns:a16="http://schemas.microsoft.com/office/drawing/2014/main" id="{81D8A7BD-F9DD-42E0-BA24-AD99CB84A4AE}"/>
              </a:ext>
            </a:extLst>
          </p:cNvPr>
          <p:cNvSpPr txBox="1"/>
          <p:nvPr/>
        </p:nvSpPr>
        <p:spPr>
          <a:xfrm>
            <a:off x="484632" y="6323070"/>
            <a:ext cx="8174736" cy="307777"/>
          </a:xfrm>
          <a:prstGeom prst="rect">
            <a:avLst/>
          </a:prstGeom>
          <a:noFill/>
        </p:spPr>
        <p:txBody>
          <a:bodyPr wrap="square">
            <a:spAutoFit/>
          </a:bodyPr>
          <a:lstStyle/>
          <a:p>
            <a:r>
              <a:rPr lang="en-NZ" dirty="0"/>
              <a:t>Retrieved from </a:t>
            </a:r>
            <a:r>
              <a:rPr lang="en-NZ" dirty="0">
                <a:hlinkClick r:id="rId4"/>
              </a:rPr>
              <a:t>https://www.caveon.com/wp-content/uploads/2014/04/DOMC-White-Paper-final.pdf</a:t>
            </a:r>
            <a:r>
              <a:rPr lang="en-NZ" dirty="0"/>
              <a:t> </a:t>
            </a:r>
          </a:p>
        </p:txBody>
      </p:sp>
      <p:sp>
        <p:nvSpPr>
          <p:cNvPr id="6" name="TextBox 5">
            <a:extLst>
              <a:ext uri="{FF2B5EF4-FFF2-40B4-BE49-F238E27FC236}">
                <a16:creationId xmlns:a16="http://schemas.microsoft.com/office/drawing/2014/main" id="{6BE8CAB4-983F-4DF7-AA7E-921814D8BCC8}"/>
              </a:ext>
            </a:extLst>
          </p:cNvPr>
          <p:cNvSpPr txBox="1"/>
          <p:nvPr/>
        </p:nvSpPr>
        <p:spPr>
          <a:xfrm>
            <a:off x="1542288" y="587258"/>
            <a:ext cx="6764804" cy="584775"/>
          </a:xfrm>
          <a:prstGeom prst="rect">
            <a:avLst/>
          </a:prstGeom>
          <a:noFill/>
        </p:spPr>
        <p:txBody>
          <a:bodyPr wrap="square">
            <a:spAutoFit/>
          </a:bodyPr>
          <a:lstStyle/>
          <a:p>
            <a:r>
              <a:rPr lang="en-NZ" sz="3200" b="1" dirty="0">
                <a:solidFill>
                  <a:srgbClr val="002060"/>
                </a:solidFill>
              </a:rPr>
              <a:t>Discrete Option Multiple Choice</a:t>
            </a:r>
          </a:p>
        </p:txBody>
      </p:sp>
    </p:spTree>
    <p:extLst>
      <p:ext uri="{BB962C8B-B14F-4D97-AF65-F5344CB8AC3E}">
        <p14:creationId xmlns:p14="http://schemas.microsoft.com/office/powerpoint/2010/main" val="372698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5BCF2-87A4-4D55-8046-F17E94BF61C3}"/>
              </a:ext>
            </a:extLst>
          </p:cNvPr>
          <p:cNvSpPr txBox="1"/>
          <p:nvPr/>
        </p:nvSpPr>
        <p:spPr>
          <a:xfrm>
            <a:off x="725423" y="403834"/>
            <a:ext cx="7442183" cy="954107"/>
          </a:xfrm>
          <a:prstGeom prst="rect">
            <a:avLst/>
          </a:prstGeom>
          <a:noFill/>
        </p:spPr>
        <p:txBody>
          <a:bodyPr wrap="square">
            <a:spAutoFit/>
          </a:bodyPr>
          <a:lstStyle/>
          <a:p>
            <a:pPr algn="ctr"/>
            <a:r>
              <a:rPr lang="en-US" sz="2800" b="1" dirty="0">
                <a:solidFill>
                  <a:srgbClr val="002060"/>
                </a:solidFill>
              </a:rPr>
              <a:t>DOMC Advantages Compared to </a:t>
            </a:r>
          </a:p>
          <a:p>
            <a:pPr algn="ctr"/>
            <a:r>
              <a:rPr lang="en-US" sz="2800" b="1" dirty="0">
                <a:solidFill>
                  <a:srgbClr val="002060"/>
                </a:solidFill>
              </a:rPr>
              <a:t>Traditional Multiple Choice</a:t>
            </a:r>
            <a:endParaRPr lang="en-NZ" sz="2800" b="1" dirty="0">
              <a:solidFill>
                <a:srgbClr val="002060"/>
              </a:solidFill>
            </a:endParaRPr>
          </a:p>
        </p:txBody>
      </p:sp>
      <p:sp>
        <p:nvSpPr>
          <p:cNvPr id="5" name="TextBox 4">
            <a:extLst>
              <a:ext uri="{FF2B5EF4-FFF2-40B4-BE49-F238E27FC236}">
                <a16:creationId xmlns:a16="http://schemas.microsoft.com/office/drawing/2014/main" id="{0FC54D28-70B4-4DE5-9791-D24C32E3BAE0}"/>
              </a:ext>
            </a:extLst>
          </p:cNvPr>
          <p:cNvSpPr txBox="1"/>
          <p:nvPr/>
        </p:nvSpPr>
        <p:spPr>
          <a:xfrm>
            <a:off x="408432" y="1426949"/>
            <a:ext cx="4572000" cy="369332"/>
          </a:xfrm>
          <a:prstGeom prst="rect">
            <a:avLst/>
          </a:prstGeom>
          <a:noFill/>
        </p:spPr>
        <p:txBody>
          <a:bodyPr wrap="square">
            <a:spAutoFit/>
          </a:bodyPr>
          <a:lstStyle/>
          <a:p>
            <a:r>
              <a:rPr lang="en-NZ" sz="1800" b="1" dirty="0">
                <a:solidFill>
                  <a:srgbClr val="C00000"/>
                </a:solidFill>
              </a:rPr>
              <a:t>Security Advantages</a:t>
            </a:r>
          </a:p>
        </p:txBody>
      </p:sp>
      <p:pic>
        <p:nvPicPr>
          <p:cNvPr id="7" name="Picture 6" descr="Table&#10;&#10;Description automatically generated">
            <a:extLst>
              <a:ext uri="{FF2B5EF4-FFF2-40B4-BE49-F238E27FC236}">
                <a16:creationId xmlns:a16="http://schemas.microsoft.com/office/drawing/2014/main" id="{1B2BBE0D-05AA-46B8-9497-0516C412609A}"/>
              </a:ext>
            </a:extLst>
          </p:cNvPr>
          <p:cNvPicPr>
            <a:picLocks noChangeAspect="1"/>
          </p:cNvPicPr>
          <p:nvPr/>
        </p:nvPicPr>
        <p:blipFill>
          <a:blip r:embed="rId2"/>
          <a:stretch>
            <a:fillRect/>
          </a:stretch>
        </p:blipFill>
        <p:spPr>
          <a:xfrm>
            <a:off x="1592515" y="1904036"/>
            <a:ext cx="5958969" cy="4621915"/>
          </a:xfrm>
          <a:prstGeom prst="rect">
            <a:avLst/>
          </a:prstGeom>
        </p:spPr>
      </p:pic>
    </p:spTree>
    <p:extLst>
      <p:ext uri="{BB962C8B-B14F-4D97-AF65-F5344CB8AC3E}">
        <p14:creationId xmlns:p14="http://schemas.microsoft.com/office/powerpoint/2010/main" val="222806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5BCF2-87A4-4D55-8046-F17E94BF61C3}"/>
              </a:ext>
            </a:extLst>
          </p:cNvPr>
          <p:cNvSpPr txBox="1"/>
          <p:nvPr/>
        </p:nvSpPr>
        <p:spPr>
          <a:xfrm>
            <a:off x="725423" y="403834"/>
            <a:ext cx="7442183" cy="954107"/>
          </a:xfrm>
          <a:prstGeom prst="rect">
            <a:avLst/>
          </a:prstGeom>
          <a:noFill/>
        </p:spPr>
        <p:txBody>
          <a:bodyPr wrap="square">
            <a:spAutoFit/>
          </a:bodyPr>
          <a:lstStyle/>
          <a:p>
            <a:pPr algn="ctr"/>
            <a:r>
              <a:rPr lang="en-US" sz="2800" b="1" dirty="0">
                <a:solidFill>
                  <a:srgbClr val="002060"/>
                </a:solidFill>
              </a:rPr>
              <a:t>DOMC Advantages Compared to </a:t>
            </a:r>
          </a:p>
          <a:p>
            <a:pPr algn="ctr"/>
            <a:r>
              <a:rPr lang="en-US" sz="2800" b="1" dirty="0">
                <a:solidFill>
                  <a:srgbClr val="002060"/>
                </a:solidFill>
              </a:rPr>
              <a:t>Traditional Multiple Choice</a:t>
            </a:r>
            <a:endParaRPr lang="en-NZ" sz="2800" b="1" dirty="0">
              <a:solidFill>
                <a:srgbClr val="002060"/>
              </a:solidFill>
            </a:endParaRPr>
          </a:p>
        </p:txBody>
      </p:sp>
      <p:sp>
        <p:nvSpPr>
          <p:cNvPr id="5" name="TextBox 4">
            <a:extLst>
              <a:ext uri="{FF2B5EF4-FFF2-40B4-BE49-F238E27FC236}">
                <a16:creationId xmlns:a16="http://schemas.microsoft.com/office/drawing/2014/main" id="{0FC54D28-70B4-4DE5-9791-D24C32E3BAE0}"/>
              </a:ext>
            </a:extLst>
          </p:cNvPr>
          <p:cNvSpPr txBox="1"/>
          <p:nvPr/>
        </p:nvSpPr>
        <p:spPr>
          <a:xfrm>
            <a:off x="408432" y="1481193"/>
            <a:ext cx="4572000" cy="369332"/>
          </a:xfrm>
          <a:prstGeom prst="rect">
            <a:avLst/>
          </a:prstGeom>
          <a:noFill/>
        </p:spPr>
        <p:txBody>
          <a:bodyPr wrap="square">
            <a:spAutoFit/>
          </a:bodyPr>
          <a:lstStyle/>
          <a:p>
            <a:r>
              <a:rPr lang="en-NZ" sz="1800" b="1" dirty="0">
                <a:solidFill>
                  <a:srgbClr val="C00000"/>
                </a:solidFill>
              </a:rPr>
              <a:t>Measurement Advantages</a:t>
            </a:r>
          </a:p>
        </p:txBody>
      </p:sp>
      <p:pic>
        <p:nvPicPr>
          <p:cNvPr id="4" name="Picture 3" descr="Table&#10;&#10;Description automatically generated">
            <a:extLst>
              <a:ext uri="{FF2B5EF4-FFF2-40B4-BE49-F238E27FC236}">
                <a16:creationId xmlns:a16="http://schemas.microsoft.com/office/drawing/2014/main" id="{E22742E9-ABF4-42D5-83D2-D0CEEDA6BD9B}"/>
              </a:ext>
            </a:extLst>
          </p:cNvPr>
          <p:cNvPicPr>
            <a:picLocks noChangeAspect="1"/>
          </p:cNvPicPr>
          <p:nvPr/>
        </p:nvPicPr>
        <p:blipFill>
          <a:blip r:embed="rId2"/>
          <a:stretch>
            <a:fillRect/>
          </a:stretch>
        </p:blipFill>
        <p:spPr>
          <a:xfrm>
            <a:off x="1259431" y="1973777"/>
            <a:ext cx="6625138" cy="4626646"/>
          </a:xfrm>
          <a:prstGeom prst="rect">
            <a:avLst/>
          </a:prstGeom>
        </p:spPr>
      </p:pic>
    </p:spTree>
    <p:extLst>
      <p:ext uri="{BB962C8B-B14F-4D97-AF65-F5344CB8AC3E}">
        <p14:creationId xmlns:p14="http://schemas.microsoft.com/office/powerpoint/2010/main" val="232211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5BCF2-87A4-4D55-8046-F17E94BF61C3}"/>
              </a:ext>
            </a:extLst>
          </p:cNvPr>
          <p:cNvSpPr txBox="1"/>
          <p:nvPr/>
        </p:nvSpPr>
        <p:spPr>
          <a:xfrm>
            <a:off x="725423" y="403834"/>
            <a:ext cx="7442183" cy="954107"/>
          </a:xfrm>
          <a:prstGeom prst="rect">
            <a:avLst/>
          </a:prstGeom>
          <a:noFill/>
        </p:spPr>
        <p:txBody>
          <a:bodyPr wrap="square">
            <a:spAutoFit/>
          </a:bodyPr>
          <a:lstStyle/>
          <a:p>
            <a:pPr algn="ctr"/>
            <a:r>
              <a:rPr lang="en-US" sz="2800" b="1" dirty="0">
                <a:solidFill>
                  <a:srgbClr val="002060"/>
                </a:solidFill>
              </a:rPr>
              <a:t>DOMC Advantages Compared to </a:t>
            </a:r>
          </a:p>
          <a:p>
            <a:pPr algn="ctr"/>
            <a:r>
              <a:rPr lang="en-US" sz="2800" b="1" dirty="0">
                <a:solidFill>
                  <a:srgbClr val="002060"/>
                </a:solidFill>
              </a:rPr>
              <a:t>Traditional Multiple Choice</a:t>
            </a:r>
            <a:endParaRPr lang="en-NZ" sz="2800" b="1" dirty="0">
              <a:solidFill>
                <a:srgbClr val="002060"/>
              </a:solidFill>
            </a:endParaRPr>
          </a:p>
        </p:txBody>
      </p:sp>
      <p:sp>
        <p:nvSpPr>
          <p:cNvPr id="5" name="TextBox 4">
            <a:extLst>
              <a:ext uri="{FF2B5EF4-FFF2-40B4-BE49-F238E27FC236}">
                <a16:creationId xmlns:a16="http://schemas.microsoft.com/office/drawing/2014/main" id="{0FC54D28-70B4-4DE5-9791-D24C32E3BAE0}"/>
              </a:ext>
            </a:extLst>
          </p:cNvPr>
          <p:cNvSpPr txBox="1"/>
          <p:nvPr/>
        </p:nvSpPr>
        <p:spPr>
          <a:xfrm>
            <a:off x="408432" y="1481193"/>
            <a:ext cx="4572000" cy="369332"/>
          </a:xfrm>
          <a:prstGeom prst="rect">
            <a:avLst/>
          </a:prstGeom>
          <a:noFill/>
        </p:spPr>
        <p:txBody>
          <a:bodyPr wrap="square">
            <a:spAutoFit/>
          </a:bodyPr>
          <a:lstStyle/>
          <a:p>
            <a:r>
              <a:rPr lang="en-NZ" sz="1800" b="1" dirty="0">
                <a:solidFill>
                  <a:srgbClr val="C00000"/>
                </a:solidFill>
              </a:rPr>
              <a:t>Fairness Advantages</a:t>
            </a:r>
          </a:p>
        </p:txBody>
      </p:sp>
    </p:spTree>
    <p:extLst>
      <p:ext uri="{BB962C8B-B14F-4D97-AF65-F5344CB8AC3E}">
        <p14:creationId xmlns:p14="http://schemas.microsoft.com/office/powerpoint/2010/main" val="167601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304800" y="1070998"/>
            <a:ext cx="8534400" cy="212311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hangingPunct="1">
              <a:spcAft>
                <a:spcPts val="600"/>
              </a:spcAft>
              <a:defRPr/>
            </a:pPr>
            <a:r>
              <a:rPr lang="en-US" sz="60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Three Goals</a:t>
            </a:r>
          </a:p>
          <a:p>
            <a:pPr algn="ctr" eaLnBrk="1" hangingPunct="1">
              <a:spcAft>
                <a:spcPts val="600"/>
              </a:spcAft>
              <a:defRPr/>
            </a:pPr>
            <a:r>
              <a:rPr lang="en-US" sz="36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for assessment design</a:t>
            </a:r>
            <a:endParaRPr lang="en-US" sz="40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1058138" y="3429000"/>
            <a:ext cx="7481427" cy="1723549"/>
          </a:xfrm>
          <a:prstGeom prst="rect">
            <a:avLst/>
          </a:prstGeom>
          <a:noFill/>
        </p:spPr>
        <p:txBody>
          <a:bodyPr wrap="square" rtlCol="0">
            <a:spAutoFit/>
          </a:bodyPr>
          <a:lstStyle/>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Promote</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integrity (before assessments) </a:t>
            </a:r>
          </a:p>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Reduce</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opportunity (during assessments </a:t>
            </a:r>
          </a:p>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Detect</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misconduct (after assessment)</a:t>
            </a:r>
          </a:p>
        </p:txBody>
      </p:sp>
      <p:sp>
        <p:nvSpPr>
          <p:cNvPr id="4" name="TextBox 3">
            <a:extLst>
              <a:ext uri="{FF2B5EF4-FFF2-40B4-BE49-F238E27FC236}">
                <a16:creationId xmlns:a16="http://schemas.microsoft.com/office/drawing/2014/main" id="{AED52B8F-2405-4E94-A2E2-AF653B02849B}"/>
              </a:ext>
            </a:extLst>
          </p:cNvPr>
          <p:cNvSpPr txBox="1"/>
          <p:nvPr/>
        </p:nvSpPr>
        <p:spPr>
          <a:xfrm>
            <a:off x="963021" y="4567882"/>
            <a:ext cx="7217957" cy="523220"/>
          </a:xfrm>
          <a:prstGeom prst="rect">
            <a:avLst/>
          </a:prstGeom>
          <a:solidFill>
            <a:srgbClr val="FFFF00">
              <a:alpha val="27000"/>
            </a:srgbClr>
          </a:solidFill>
        </p:spPr>
        <p:txBody>
          <a:bodyPr wrap="square" rtlCol="0">
            <a:spAutoFit/>
          </a:bodyPr>
          <a:lstStyle/>
          <a:p>
            <a:endParaRPr lang="en-US" dirty="0">
              <a:highlight>
                <a:srgbClr val="FFFF00"/>
              </a:highlight>
            </a:endParaRPr>
          </a:p>
          <a:p>
            <a:endParaRPr lang="en-NZ" dirty="0">
              <a:highlight>
                <a:srgbClr val="FFFF00"/>
              </a:highlight>
            </a:endParaRPr>
          </a:p>
        </p:txBody>
      </p:sp>
    </p:spTree>
    <p:extLst>
      <p:ext uri="{BB962C8B-B14F-4D97-AF65-F5344CB8AC3E}">
        <p14:creationId xmlns:p14="http://schemas.microsoft.com/office/powerpoint/2010/main" val="26094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304800" y="1070998"/>
            <a:ext cx="8534400" cy="212311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hangingPunct="1">
              <a:spcAft>
                <a:spcPts val="600"/>
              </a:spcAft>
              <a:defRPr/>
            </a:pPr>
            <a:r>
              <a:rPr lang="en-US" sz="60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Two Suppositions </a:t>
            </a:r>
          </a:p>
          <a:p>
            <a:pPr algn="ctr" eaLnBrk="1" hangingPunct="1">
              <a:spcAft>
                <a:spcPts val="600"/>
              </a:spcAft>
              <a:defRPr/>
            </a:pPr>
            <a:r>
              <a:rPr lang="en-US" sz="36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related to academic integrity</a:t>
            </a:r>
            <a:endParaRPr lang="en-US" sz="40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1058139" y="3429000"/>
            <a:ext cx="7027722" cy="1154162"/>
          </a:xfrm>
          <a:prstGeom prst="rect">
            <a:avLst/>
          </a:prstGeom>
          <a:noFill/>
        </p:spPr>
        <p:txBody>
          <a:bodyPr wrap="square" rtlCol="0">
            <a:spAutoFit/>
          </a:bodyPr>
          <a:lstStyle/>
          <a:p>
            <a:pPr algn="ctr" eaLnBrk="1" hangingPunct="1">
              <a:spcAft>
                <a:spcPts val="600"/>
              </a:spcAft>
              <a:defRPr/>
            </a:pP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Cheating is “natural” and </a:t>
            </a:r>
          </a:p>
          <a:p>
            <a:pPr algn="ctr" eaLnBrk="1" hangingPunct="1">
              <a:spcAft>
                <a:spcPts val="600"/>
              </a:spcAft>
              <a:defRPr/>
            </a:pP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assessment security “imperfect”</a:t>
            </a:r>
          </a:p>
        </p:txBody>
      </p:sp>
    </p:spTree>
    <p:extLst>
      <p:ext uri="{BB962C8B-B14F-4D97-AF65-F5344CB8AC3E}">
        <p14:creationId xmlns:p14="http://schemas.microsoft.com/office/powerpoint/2010/main" val="395897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1"/>
          <p:cNvSpPr txBox="1">
            <a:spLocks/>
          </p:cNvSpPr>
          <p:nvPr/>
        </p:nvSpPr>
        <p:spPr>
          <a:xfrm>
            <a:off x="475725" y="235373"/>
            <a:ext cx="8229600" cy="150198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AU" sz="4000" b="1" dirty="0">
                <a:solidFill>
                  <a:srgbClr val="002060"/>
                </a:solidFill>
                <a:latin typeface="Baskerville" charset="0"/>
                <a:ea typeface="Baskerville" charset="0"/>
                <a:cs typeface="Baskerville" charset="0"/>
              </a:rPr>
              <a:t>Technologies Facilitating the </a:t>
            </a:r>
          </a:p>
          <a:p>
            <a:pPr algn="ctr"/>
            <a:r>
              <a:rPr lang="en-AU" sz="4000" b="1" dirty="0">
                <a:solidFill>
                  <a:srgbClr val="002060"/>
                </a:solidFill>
                <a:latin typeface="Baskerville" charset="0"/>
                <a:ea typeface="Baskerville" charset="0"/>
                <a:cs typeface="Baskerville" charset="0"/>
              </a:rPr>
              <a:t>Detection of Dishonesty</a:t>
            </a:r>
            <a:endParaRPr lang="en-GB" sz="4000" b="1" dirty="0">
              <a:solidFill>
                <a:srgbClr val="002060"/>
              </a:solidFill>
              <a:latin typeface="Baskerville" charset="0"/>
              <a:ea typeface="Baskerville" charset="0"/>
              <a:cs typeface="Baskerville" charset="0"/>
            </a:endParaRPr>
          </a:p>
        </p:txBody>
      </p:sp>
      <p:sp>
        <p:nvSpPr>
          <p:cNvPr id="3" name="Shape 35"/>
          <p:cNvSpPr txBox="1">
            <a:spLocks/>
          </p:cNvSpPr>
          <p:nvPr/>
        </p:nvSpPr>
        <p:spPr>
          <a:xfrm>
            <a:off x="631595" y="4421720"/>
            <a:ext cx="3803246" cy="84614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11113">
              <a:lnSpc>
                <a:spcPct val="150000"/>
              </a:lnSpc>
              <a:spcAft>
                <a:spcPts val="600"/>
              </a:spcAft>
            </a:pPr>
            <a:r>
              <a:rPr lang="en-US" sz="2400" b="1" dirty="0">
                <a:solidFill>
                  <a:srgbClr val="C00000"/>
                </a:solidFill>
                <a:latin typeface="Baskerville Old Face" charset="0"/>
                <a:ea typeface="Baskerville Old Face" charset="0"/>
                <a:cs typeface="Baskerville Old Face" charset="0"/>
              </a:rPr>
              <a:t>Keystroke recognition devices</a:t>
            </a:r>
            <a:endParaRPr lang="en-GB" sz="2400" i="1" dirty="0">
              <a:solidFill>
                <a:srgbClr val="C00000"/>
              </a:solidFill>
              <a:latin typeface="Baskerville Old Face" charset="0"/>
              <a:ea typeface="Baskerville Old Face" charset="0"/>
              <a:cs typeface="Baskerville Old Face" charset="0"/>
            </a:endParaRPr>
          </a:p>
        </p:txBody>
      </p:sp>
      <p:sp>
        <p:nvSpPr>
          <p:cNvPr id="5" name="TextBox 4"/>
          <p:cNvSpPr txBox="1"/>
          <p:nvPr/>
        </p:nvSpPr>
        <p:spPr>
          <a:xfrm>
            <a:off x="457200" y="1797479"/>
            <a:ext cx="7152968" cy="523220"/>
          </a:xfrm>
          <a:prstGeom prst="rect">
            <a:avLst/>
          </a:prstGeom>
          <a:noFill/>
        </p:spPr>
        <p:txBody>
          <a:bodyPr wrap="square" rtlCol="0">
            <a:spAutoFit/>
          </a:bodyPr>
          <a:lstStyle/>
          <a:p>
            <a:pPr lvl="0"/>
            <a:r>
              <a:rPr lang="en-GB" sz="2800" b="1" dirty="0">
                <a:solidFill>
                  <a:srgbClr val="006D00"/>
                </a:solidFill>
                <a:latin typeface="Baskerville Old Face"/>
                <a:cs typeface="Baskerville Old Face"/>
              </a:rPr>
              <a:t>Pattern Matching </a:t>
            </a:r>
            <a:r>
              <a:rPr lang="en-GB" sz="2800" b="1">
                <a:solidFill>
                  <a:srgbClr val="006D00"/>
                </a:solidFill>
                <a:latin typeface="Baskerville Old Face"/>
                <a:cs typeface="Baskerville Old Face"/>
              </a:rPr>
              <a:t>and Recognition</a:t>
            </a:r>
            <a:endParaRPr lang="en-GB" sz="2800" b="1" dirty="0">
              <a:solidFill>
                <a:srgbClr val="006D00"/>
              </a:solidFill>
              <a:latin typeface="Baskerville Old Face"/>
              <a:cs typeface="Baskerville Old Face"/>
            </a:endParaRPr>
          </a:p>
        </p:txBody>
      </p:sp>
      <p:sp>
        <p:nvSpPr>
          <p:cNvPr id="6" name="TextBox 5"/>
          <p:cNvSpPr txBox="1"/>
          <p:nvPr/>
        </p:nvSpPr>
        <p:spPr>
          <a:xfrm>
            <a:off x="631594" y="2598785"/>
            <a:ext cx="3913416" cy="468714"/>
          </a:xfrm>
          <a:prstGeom prst="rect">
            <a:avLst/>
          </a:prstGeom>
          <a:noFill/>
        </p:spPr>
        <p:txBody>
          <a:bodyPr wrap="square" rtlCol="0">
            <a:spAutoFit/>
          </a:bodyPr>
          <a:lstStyle/>
          <a:p>
            <a:pPr lvl="1"/>
            <a:r>
              <a:rPr lang="en-US" sz="2400" b="1" dirty="0">
                <a:solidFill>
                  <a:srgbClr val="C00000"/>
                </a:solidFill>
                <a:latin typeface="Baskerville Old Face" charset="0"/>
                <a:ea typeface="Baskerville Old Face" charset="0"/>
                <a:cs typeface="Baskerville Old Face" charset="0"/>
              </a:rPr>
              <a:t>Similarity checking software</a:t>
            </a:r>
            <a:endParaRPr lang="en-US" sz="2400" dirty="0">
              <a:solidFill>
                <a:srgbClr val="C00000"/>
              </a:solidFill>
              <a:latin typeface="Baskerville Old Face" charset="0"/>
              <a:ea typeface="Baskerville Old Face" charset="0"/>
              <a:cs typeface="Baskerville Old Face" charset="0"/>
            </a:endParaRPr>
          </a:p>
        </p:txBody>
      </p:sp>
      <p:pic>
        <p:nvPicPr>
          <p:cNvPr id="9" name="Picture 8" descr="i_KCvVW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320" y="2433083"/>
            <a:ext cx="870370" cy="870370"/>
          </a:xfrm>
          <a:prstGeom prst="rect">
            <a:avLst/>
          </a:prstGeom>
        </p:spPr>
      </p:pic>
      <p:sp>
        <p:nvSpPr>
          <p:cNvPr id="10" name="TextBox 9"/>
          <p:cNvSpPr txBox="1"/>
          <p:nvPr/>
        </p:nvSpPr>
        <p:spPr>
          <a:xfrm>
            <a:off x="631594" y="3627511"/>
            <a:ext cx="4249015" cy="468714"/>
          </a:xfrm>
          <a:prstGeom prst="rect">
            <a:avLst/>
          </a:prstGeom>
          <a:noFill/>
        </p:spPr>
        <p:txBody>
          <a:bodyPr wrap="square" rtlCol="0">
            <a:spAutoFit/>
          </a:bodyPr>
          <a:lstStyle/>
          <a:p>
            <a:pPr lvl="1"/>
            <a:r>
              <a:rPr lang="en-US" sz="2400" b="1" dirty="0">
                <a:solidFill>
                  <a:srgbClr val="C00000"/>
                </a:solidFill>
                <a:latin typeface="Baskerville Old Face" charset="0"/>
                <a:ea typeface="Baskerville Old Face" charset="0"/>
                <a:cs typeface="Baskerville Old Face" charset="0"/>
              </a:rPr>
              <a:t>Lock down browsers</a:t>
            </a:r>
            <a:endParaRPr lang="en-US" sz="2400" dirty="0">
              <a:solidFill>
                <a:srgbClr val="C00000"/>
              </a:solidFill>
              <a:latin typeface="Baskerville Old Face" charset="0"/>
              <a:ea typeface="Baskerville Old Face" charset="0"/>
              <a:cs typeface="Baskerville Old Face"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501" y="3661702"/>
            <a:ext cx="1862843" cy="44454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807" y="2525184"/>
            <a:ext cx="1958642" cy="77826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5694" y="3563482"/>
            <a:ext cx="2717800" cy="6477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9945" y="4657925"/>
            <a:ext cx="2186765" cy="373738"/>
          </a:xfrm>
          <a:prstGeom prst="rect">
            <a:avLst/>
          </a:prstGeom>
        </p:spPr>
      </p:pic>
      <p:sp>
        <p:nvSpPr>
          <p:cNvPr id="15" name="TextBox 14"/>
          <p:cNvSpPr txBox="1"/>
          <p:nvPr/>
        </p:nvSpPr>
        <p:spPr>
          <a:xfrm>
            <a:off x="631595" y="5636203"/>
            <a:ext cx="2740256" cy="468714"/>
          </a:xfrm>
          <a:prstGeom prst="rect">
            <a:avLst/>
          </a:prstGeom>
          <a:noFill/>
        </p:spPr>
        <p:txBody>
          <a:bodyPr wrap="square" rtlCol="0">
            <a:spAutoFit/>
          </a:bodyPr>
          <a:lstStyle/>
          <a:p>
            <a:pPr lvl="1"/>
            <a:r>
              <a:rPr lang="en-US" sz="2400" b="1">
                <a:solidFill>
                  <a:srgbClr val="C00000"/>
                </a:solidFill>
                <a:latin typeface="Baskerville Old Face" charset="0"/>
                <a:ea typeface="Baskerville Old Face" charset="0"/>
                <a:cs typeface="Baskerville Old Face" charset="0"/>
              </a:rPr>
              <a:t>Learning </a:t>
            </a:r>
            <a:r>
              <a:rPr lang="en-US" sz="2400" b="1" dirty="0">
                <a:solidFill>
                  <a:srgbClr val="C00000"/>
                </a:solidFill>
                <a:latin typeface="Baskerville Old Face" charset="0"/>
                <a:ea typeface="Baskerville Old Face" charset="0"/>
                <a:cs typeface="Baskerville Old Face" charset="0"/>
              </a:rPr>
              <a:t>Analytics</a:t>
            </a:r>
            <a:endParaRPr lang="en-US" sz="2400" dirty="0">
              <a:solidFill>
                <a:srgbClr val="C00000"/>
              </a:solidFill>
              <a:latin typeface="Baskerville Old Face" charset="0"/>
              <a:ea typeface="Baskerville Old Face" charset="0"/>
              <a:cs typeface="Baskerville Old Face" charset="0"/>
            </a:endParaRPr>
          </a:p>
        </p:txBody>
      </p:sp>
      <p:sp>
        <p:nvSpPr>
          <p:cNvPr id="16" name="AutoShape 2" descr="ehavioSe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5010" y="4599863"/>
            <a:ext cx="1524000" cy="4318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1259" y="5478407"/>
            <a:ext cx="2039431" cy="805490"/>
          </a:xfrm>
          <a:prstGeom prst="rect">
            <a:avLst/>
          </a:prstGeom>
        </p:spPr>
      </p:pic>
      <p:pic>
        <p:nvPicPr>
          <p:cNvPr id="19" name="Picture 18" descr="Screen Shot 2014-07-19 at 10.49.33 AM.png"/>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5607072" y="5453965"/>
            <a:ext cx="1211429" cy="779427"/>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40243" y="5371534"/>
            <a:ext cx="1030112" cy="935223"/>
          </a:xfrm>
          <a:prstGeom prst="rect">
            <a:avLst/>
          </a:prstGeom>
        </p:spPr>
      </p:pic>
    </p:spTree>
    <p:extLst>
      <p:ext uri="{BB962C8B-B14F-4D97-AF65-F5344CB8AC3E}">
        <p14:creationId xmlns:p14="http://schemas.microsoft.com/office/powerpoint/2010/main" val="18762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10" grpId="0"/>
      <p:bldP spid="10" grpId="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729" y="1586485"/>
            <a:ext cx="6347366" cy="5008624"/>
          </a:xfrm>
          <a:prstGeom prst="rect">
            <a:avLst/>
          </a:prstGeom>
        </p:spPr>
      </p:pic>
      <p:pic>
        <p:nvPicPr>
          <p:cNvPr id="4" name="Picture 3" descr="i_KCvVW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095" y="449322"/>
            <a:ext cx="1007347" cy="1007347"/>
          </a:xfrm>
          <a:prstGeom prst="rect">
            <a:avLst/>
          </a:prstGeom>
        </p:spPr>
      </p:pic>
      <p:sp>
        <p:nvSpPr>
          <p:cNvPr id="5" name="Shape 141"/>
          <p:cNvSpPr txBox="1">
            <a:spLocks/>
          </p:cNvSpPr>
          <p:nvPr/>
        </p:nvSpPr>
        <p:spPr>
          <a:xfrm>
            <a:off x="212835" y="228066"/>
            <a:ext cx="7570995" cy="9421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AU" sz="3600" b="1" dirty="0">
                <a:solidFill>
                  <a:srgbClr val="002060"/>
                </a:solidFill>
                <a:latin typeface="Baskerville" charset="0"/>
                <a:ea typeface="Baskerville" charset="0"/>
                <a:cs typeface="Baskerville" charset="0"/>
              </a:rPr>
              <a:t>Similarity Checking Software</a:t>
            </a:r>
            <a:endParaRPr lang="en-GB" sz="3600" b="1" dirty="0">
              <a:solidFill>
                <a:srgbClr val="002060"/>
              </a:solidFill>
              <a:latin typeface="Baskerville" charset="0"/>
              <a:ea typeface="Baskerville" charset="0"/>
              <a:cs typeface="Baskerville" charset="0"/>
            </a:endParaRPr>
          </a:p>
        </p:txBody>
      </p:sp>
      <p:sp>
        <p:nvSpPr>
          <p:cNvPr id="6" name="Rectangle 3"/>
          <p:cNvSpPr txBox="1">
            <a:spLocks noChangeArrowheads="1"/>
          </p:cNvSpPr>
          <p:nvPr/>
        </p:nvSpPr>
        <p:spPr bwMode="auto">
          <a:xfrm>
            <a:off x="320039" y="1170166"/>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228600" indent="-228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80000"/>
              </a:lnSpc>
              <a:spcBef>
                <a:spcPct val="20000"/>
              </a:spcBef>
            </a:pPr>
            <a:r>
              <a:rPr lang="en-US" altLang="x-none" b="1" dirty="0">
                <a:solidFill>
                  <a:srgbClr val="006D00"/>
                </a:solidFill>
                <a:latin typeface="Baskerville Old Face" charset="0"/>
              </a:rPr>
              <a:t>Example of an </a:t>
            </a:r>
            <a:r>
              <a:rPr lang="en-US" altLang="x-none" b="1" i="1" dirty="0">
                <a:solidFill>
                  <a:srgbClr val="006D00"/>
                </a:solidFill>
                <a:latin typeface="Baskerville Old Face" charset="0"/>
              </a:rPr>
              <a:t>Originality Report</a:t>
            </a:r>
            <a:endParaRPr lang="en-US" altLang="x-none" sz="700" i="1" dirty="0">
              <a:solidFill>
                <a:srgbClr val="006D00"/>
              </a:solidFill>
              <a:latin typeface="Baskerville Old Face" charset="0"/>
            </a:endParaRPr>
          </a:p>
        </p:txBody>
      </p:sp>
    </p:spTree>
    <p:extLst>
      <p:ext uri="{BB962C8B-B14F-4D97-AF65-F5344CB8AC3E}">
        <p14:creationId xmlns:p14="http://schemas.microsoft.com/office/powerpoint/2010/main" val="477934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1"/>
          <p:cNvSpPr txBox="1">
            <a:spLocks/>
          </p:cNvSpPr>
          <p:nvPr/>
        </p:nvSpPr>
        <p:spPr>
          <a:xfrm>
            <a:off x="646787" y="228066"/>
            <a:ext cx="7570995" cy="9421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r>
              <a:rPr lang="en-AU" sz="3600" b="1" dirty="0">
                <a:solidFill>
                  <a:srgbClr val="002060"/>
                </a:solidFill>
                <a:latin typeface="Baskerville" charset="0"/>
                <a:ea typeface="Baskerville" charset="0"/>
                <a:cs typeface="Baskerville" charset="0"/>
              </a:rPr>
              <a:t>Canvas “Action Log”</a:t>
            </a:r>
            <a:endParaRPr lang="en-GB" sz="3600" b="1" dirty="0">
              <a:solidFill>
                <a:srgbClr val="002060"/>
              </a:solidFill>
              <a:latin typeface="Baskerville" charset="0"/>
              <a:ea typeface="Baskerville" charset="0"/>
              <a:cs typeface="Baskerville" charset="0"/>
            </a:endParaRPr>
          </a:p>
        </p:txBody>
      </p:sp>
      <p:sp>
        <p:nvSpPr>
          <p:cNvPr id="6" name="Rectangle 3"/>
          <p:cNvSpPr txBox="1">
            <a:spLocks noChangeArrowheads="1"/>
          </p:cNvSpPr>
          <p:nvPr/>
        </p:nvSpPr>
        <p:spPr bwMode="auto">
          <a:xfrm>
            <a:off x="320039" y="1170166"/>
            <a:ext cx="8534400" cy="49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28600" indent="-228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80000"/>
              </a:lnSpc>
              <a:spcBef>
                <a:spcPct val="20000"/>
              </a:spcBef>
            </a:pPr>
            <a:r>
              <a:rPr lang="en-US" altLang="x-none" sz="2800" b="1" dirty="0">
                <a:solidFill>
                  <a:srgbClr val="006D00"/>
                </a:solidFill>
                <a:latin typeface="Baskerville Old Face" charset="0"/>
              </a:rPr>
              <a:t>Example from my midterm </a:t>
            </a:r>
            <a:r>
              <a:rPr lang="en-US" altLang="x-none" sz="3200" b="1" dirty="0">
                <a:solidFill>
                  <a:srgbClr val="006D00"/>
                </a:solidFill>
                <a:latin typeface="Baskerville Old Face" charset="0"/>
              </a:rPr>
              <a:t>test</a:t>
            </a:r>
            <a:r>
              <a:rPr lang="en-US" altLang="x-none" sz="2800" b="1" dirty="0">
                <a:solidFill>
                  <a:srgbClr val="006D00"/>
                </a:solidFill>
                <a:latin typeface="Baskerville Old Face" charset="0"/>
              </a:rPr>
              <a:t> (two weeks ago)</a:t>
            </a:r>
            <a:endParaRPr lang="en-US" altLang="x-none" sz="800" i="1" dirty="0">
              <a:solidFill>
                <a:srgbClr val="006D00"/>
              </a:solidFill>
              <a:latin typeface="Baskerville Old Face" charset="0"/>
            </a:endParaRPr>
          </a:p>
        </p:txBody>
      </p:sp>
      <p:pic>
        <p:nvPicPr>
          <p:cNvPr id="7" name="Picture 6" descr="Table&#10;&#10;Description automatically generated">
            <a:extLst>
              <a:ext uri="{FF2B5EF4-FFF2-40B4-BE49-F238E27FC236}">
                <a16:creationId xmlns:a16="http://schemas.microsoft.com/office/drawing/2014/main" id="{F77FE13B-C3C8-4714-9DB1-1879853CBFB9}"/>
              </a:ext>
            </a:extLst>
          </p:cNvPr>
          <p:cNvPicPr>
            <a:picLocks noChangeAspect="1"/>
          </p:cNvPicPr>
          <p:nvPr/>
        </p:nvPicPr>
        <p:blipFill>
          <a:blip r:embed="rId2"/>
          <a:stretch>
            <a:fillRect/>
          </a:stretch>
        </p:blipFill>
        <p:spPr>
          <a:xfrm>
            <a:off x="2328425" y="1544067"/>
            <a:ext cx="4517627" cy="4961881"/>
          </a:xfrm>
          <a:prstGeom prst="rect">
            <a:avLst/>
          </a:prstGeom>
        </p:spPr>
      </p:pic>
      <p:sp>
        <p:nvSpPr>
          <p:cNvPr id="8" name="TextBox 7">
            <a:extLst>
              <a:ext uri="{FF2B5EF4-FFF2-40B4-BE49-F238E27FC236}">
                <a16:creationId xmlns:a16="http://schemas.microsoft.com/office/drawing/2014/main" id="{C0E2E203-7DA4-472F-A185-B482EEEA3C31}"/>
              </a:ext>
            </a:extLst>
          </p:cNvPr>
          <p:cNvSpPr txBox="1"/>
          <p:nvPr/>
        </p:nvSpPr>
        <p:spPr>
          <a:xfrm>
            <a:off x="2328426" y="3202544"/>
            <a:ext cx="2693026" cy="2800767"/>
          </a:xfrm>
          <a:prstGeom prst="rect">
            <a:avLst/>
          </a:prstGeom>
          <a:solidFill>
            <a:srgbClr val="FFFF00">
              <a:alpha val="27000"/>
            </a:srgbClr>
          </a:solidFill>
        </p:spPr>
        <p:txBody>
          <a:bodyPr wrap="square" rtlCol="0">
            <a:spAutoFit/>
          </a:bodyPr>
          <a:lstStyle/>
          <a:p>
            <a:endParaRPr lang="en-US" sz="8800" dirty="0">
              <a:highlight>
                <a:srgbClr val="FFFF00"/>
              </a:highlight>
            </a:endParaRPr>
          </a:p>
          <a:p>
            <a:endParaRPr lang="en-NZ" sz="8800" dirty="0">
              <a:highlight>
                <a:srgbClr val="FFFF00"/>
              </a:highlight>
            </a:endParaRPr>
          </a:p>
        </p:txBody>
      </p:sp>
    </p:spTree>
    <p:extLst>
      <p:ext uri="{BB962C8B-B14F-4D97-AF65-F5344CB8AC3E}">
        <p14:creationId xmlns:p14="http://schemas.microsoft.com/office/powerpoint/2010/main" val="25855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304800" y="1238087"/>
            <a:ext cx="8534400" cy="975453"/>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hangingPunct="1">
              <a:spcAft>
                <a:spcPts val="600"/>
              </a:spcAft>
              <a:defRPr/>
            </a:pPr>
            <a:r>
              <a:rPr lang="en-US" sz="60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Concluding Thoughts</a:t>
            </a:r>
            <a:endParaRPr lang="en-US" sz="48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645306" y="2802060"/>
            <a:ext cx="7481427" cy="646331"/>
          </a:xfrm>
          <a:prstGeom prst="rect">
            <a:avLst/>
          </a:prstGeom>
          <a:noFill/>
        </p:spPr>
        <p:txBody>
          <a:bodyPr wrap="square" rtlCol="0">
            <a:spAutoFit/>
          </a:bodyPr>
          <a:lstStyle/>
          <a:p>
            <a:pPr algn="ctr" eaLnBrk="1" hangingPunct="1">
              <a:spcAft>
                <a:spcPts val="600"/>
              </a:spcAft>
              <a:defRPr/>
            </a:pPr>
            <a:r>
              <a:rPr lang="en-US" sz="36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The Future is Unwritten</a:t>
            </a:r>
          </a:p>
        </p:txBody>
      </p:sp>
    </p:spTree>
    <p:extLst>
      <p:ext uri="{BB962C8B-B14F-4D97-AF65-F5344CB8AC3E}">
        <p14:creationId xmlns:p14="http://schemas.microsoft.com/office/powerpoint/2010/main" val="338210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0A8B04F6-F6D4-CE41-AF1A-9A264CE41217}"/>
              </a:ext>
            </a:extLst>
          </p:cNvPr>
          <p:cNvSpPr>
            <a:spLocks noChangeArrowheads="1"/>
          </p:cNvSpPr>
          <p:nvPr/>
        </p:nvSpPr>
        <p:spPr bwMode="auto">
          <a:xfrm>
            <a:off x="304800" y="7620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20000"/>
              </a:lnSpc>
              <a:spcBef>
                <a:spcPct val="0"/>
              </a:spcBef>
              <a:spcAft>
                <a:spcPts val="600"/>
              </a:spcAft>
              <a:buFontTx/>
              <a:buNone/>
            </a:pPr>
            <a:r>
              <a:rPr lang="en-US" altLang="en-US" sz="4800" b="1" dirty="0">
                <a:solidFill>
                  <a:srgbClr val="002060"/>
                </a:solidFill>
                <a:latin typeface="Baskerville"/>
              </a:rPr>
              <a:t>Thank you for your time </a:t>
            </a:r>
          </a:p>
          <a:p>
            <a:pPr algn="ctr" eaLnBrk="1" hangingPunct="1">
              <a:lnSpc>
                <a:spcPct val="120000"/>
              </a:lnSpc>
              <a:spcBef>
                <a:spcPct val="0"/>
              </a:spcBef>
              <a:spcAft>
                <a:spcPts val="1800"/>
              </a:spcAft>
              <a:buFontTx/>
              <a:buNone/>
            </a:pPr>
            <a:r>
              <a:rPr lang="en-US" altLang="en-US" sz="4800" b="1" dirty="0">
                <a:solidFill>
                  <a:srgbClr val="002060"/>
                </a:solidFill>
                <a:latin typeface="Baskerville"/>
              </a:rPr>
              <a:t>and attention…</a:t>
            </a:r>
          </a:p>
          <a:p>
            <a:pPr algn="ctr" eaLnBrk="1" hangingPunct="1">
              <a:lnSpc>
                <a:spcPct val="120000"/>
              </a:lnSpc>
              <a:spcBef>
                <a:spcPct val="0"/>
              </a:spcBef>
              <a:spcAft>
                <a:spcPts val="600"/>
              </a:spcAft>
              <a:buFontTx/>
              <a:buNone/>
            </a:pPr>
            <a:r>
              <a:rPr lang="en-US" altLang="en-US" sz="4000" b="1" i="1" dirty="0">
                <a:solidFill>
                  <a:srgbClr val="227642"/>
                </a:solidFill>
                <a:latin typeface="Baskerville"/>
              </a:rPr>
              <a:t>Questions? </a:t>
            </a:r>
          </a:p>
          <a:p>
            <a:pPr algn="ctr" eaLnBrk="1" hangingPunct="1">
              <a:lnSpc>
                <a:spcPct val="120000"/>
              </a:lnSpc>
              <a:spcBef>
                <a:spcPct val="0"/>
              </a:spcBef>
              <a:spcAft>
                <a:spcPts val="600"/>
              </a:spcAft>
              <a:buFontTx/>
              <a:buNone/>
            </a:pPr>
            <a:r>
              <a:rPr lang="en-US" altLang="en-US" sz="4000" b="1" i="1" dirty="0">
                <a:solidFill>
                  <a:srgbClr val="227642"/>
                </a:solidFill>
                <a:latin typeface="Baskerville"/>
              </a:rPr>
              <a:t>Comments.</a:t>
            </a:r>
          </a:p>
          <a:p>
            <a:pPr algn="ctr" eaLnBrk="1" hangingPunct="1">
              <a:lnSpc>
                <a:spcPct val="120000"/>
              </a:lnSpc>
              <a:spcBef>
                <a:spcPct val="0"/>
              </a:spcBef>
              <a:spcAft>
                <a:spcPts val="600"/>
              </a:spcAft>
              <a:buFontTx/>
              <a:buNone/>
            </a:pPr>
            <a:r>
              <a:rPr lang="en-US" altLang="en-US" sz="4000" b="1" i="1" dirty="0">
                <a:solidFill>
                  <a:srgbClr val="227642"/>
                </a:solidFill>
                <a:latin typeface="Baskerville"/>
              </a:rPr>
              <a:t>Concerns!</a:t>
            </a:r>
          </a:p>
          <a:p>
            <a:pPr algn="ctr" eaLnBrk="1" hangingPunct="1">
              <a:lnSpc>
                <a:spcPct val="120000"/>
              </a:lnSpc>
              <a:spcBef>
                <a:spcPct val="0"/>
              </a:spcBef>
              <a:spcAft>
                <a:spcPts val="600"/>
              </a:spcAft>
              <a:buFontTx/>
              <a:buNone/>
            </a:pPr>
            <a:br>
              <a:rPr lang="en-US" altLang="en-US" sz="1600" dirty="0">
                <a:solidFill>
                  <a:schemeClr val="accent2"/>
                </a:solidFill>
                <a:latin typeface="Baskerville"/>
              </a:rPr>
            </a:br>
            <a:endParaRPr lang="en-US" altLang="en-US" sz="4000" dirty="0">
              <a:latin typeface="Baskervil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8" name="Text Box 8"/>
          <p:cNvSpPr txBox="1">
            <a:spLocks noChangeArrowheads="1"/>
          </p:cNvSpPr>
          <p:nvPr/>
        </p:nvSpPr>
        <p:spPr bwMode="auto">
          <a:xfrm>
            <a:off x="609600" y="1344552"/>
            <a:ext cx="4114800"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It’s natural</a:t>
            </a: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 </a:t>
            </a:r>
            <a:r>
              <a:rPr lang="en-US" sz="3200"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and </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194569" name="Rectangle 9"/>
          <p:cNvSpPr>
            <a:spLocks noGrp="1" noChangeArrowheads="1"/>
          </p:cNvSpPr>
          <p:nvPr>
            <p:ph type="title"/>
          </p:nvPr>
        </p:nvSpPr>
        <p:spPr>
          <a:xfrm>
            <a:off x="313083" y="207138"/>
            <a:ext cx="8305800" cy="1009413"/>
          </a:xfrm>
        </p:spPr>
        <p:txBody>
          <a:bodyPr>
            <a:normAutofit/>
          </a:bodyPr>
          <a:lstStyle/>
          <a:p>
            <a:pPr algn="ctr">
              <a:defRPr/>
            </a:pPr>
            <a:r>
              <a:rPr lang="en-US" sz="4400" b="1" dirty="0">
                <a:solidFill>
                  <a:srgbClr val="002060"/>
                </a:solidFill>
                <a:effectLst>
                  <a:outerShdw blurRad="38100" dist="38100" dir="2700000" algn="tl">
                    <a:srgbClr val="DDDDDD"/>
                  </a:outerShdw>
                </a:effectLst>
                <a:latin typeface="Baskerville"/>
                <a:ea typeface="ＭＳ Ｐゴシック" charset="0"/>
                <a:cs typeface="Baskerville"/>
              </a:rPr>
              <a:t>Four Suppositions about Cheating</a:t>
            </a:r>
            <a:endParaRPr lang="en-US" sz="4000" b="1" i="1" dirty="0">
              <a:solidFill>
                <a:srgbClr val="008000"/>
              </a:solidFill>
              <a:effectLst>
                <a:outerShdw blurRad="38100" dist="38100" dir="2700000" algn="tl">
                  <a:srgbClr val="DDDDDD"/>
                </a:outerShdw>
              </a:effectLst>
              <a:latin typeface="Baskerville Old Face"/>
              <a:ea typeface="ＭＳ Ｐゴシック" charset="0"/>
              <a:cs typeface="Baskerville Old Face"/>
            </a:endParaRPr>
          </a:p>
        </p:txBody>
      </p:sp>
      <p:sp>
        <p:nvSpPr>
          <p:cNvPr id="4" name="Text Box 8"/>
          <p:cNvSpPr txBox="1">
            <a:spLocks noChangeArrowheads="1"/>
          </p:cNvSpPr>
          <p:nvPr/>
        </p:nvSpPr>
        <p:spPr bwMode="auto">
          <a:xfrm>
            <a:off x="609600" y="2358380"/>
            <a:ext cx="5562600"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normal</a:t>
            </a: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 </a:t>
            </a:r>
            <a:r>
              <a:rPr lang="en-US" sz="3200"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but</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5" name="Text Box 8"/>
          <p:cNvSpPr txBox="1">
            <a:spLocks noChangeArrowheads="1"/>
          </p:cNvSpPr>
          <p:nvPr/>
        </p:nvSpPr>
        <p:spPr bwMode="auto">
          <a:xfrm>
            <a:off x="609599" y="3506113"/>
            <a:ext cx="4656667"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unethical</a:t>
            </a: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 </a:t>
            </a:r>
            <a:r>
              <a:rPr lang="en-US" sz="3200"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and</a:t>
            </a:r>
            <a:endParaRPr lang="en-US" sz="1600"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6" name="Text Box 8"/>
          <p:cNvSpPr txBox="1">
            <a:spLocks noChangeArrowheads="1"/>
          </p:cNvSpPr>
          <p:nvPr/>
        </p:nvSpPr>
        <p:spPr bwMode="auto">
          <a:xfrm>
            <a:off x="609599" y="4593588"/>
            <a:ext cx="3733800"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evitable</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endParaRPr>
          </a:p>
        </p:txBody>
      </p:sp>
      <p:sp>
        <p:nvSpPr>
          <p:cNvPr id="7" name="Text Box 8"/>
          <p:cNvSpPr txBox="1">
            <a:spLocks noChangeArrowheads="1"/>
          </p:cNvSpPr>
          <p:nvPr/>
        </p:nvSpPr>
        <p:spPr bwMode="auto">
          <a:xfrm>
            <a:off x="914401" y="1931662"/>
            <a:ext cx="7793567"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a product of evolution; a genetic predisposition</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
        <p:nvSpPr>
          <p:cNvPr id="8" name="Text Box 8"/>
          <p:cNvSpPr txBox="1">
            <a:spLocks noChangeArrowheads="1"/>
          </p:cNvSpPr>
          <p:nvPr/>
        </p:nvSpPr>
        <p:spPr bwMode="auto">
          <a:xfrm>
            <a:off x="914400" y="2986247"/>
            <a:ext cx="8115301"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typical across species and part of human development</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
        <p:nvSpPr>
          <p:cNvPr id="9" name="Text Box 8"/>
          <p:cNvSpPr txBox="1">
            <a:spLocks noChangeArrowheads="1"/>
          </p:cNvSpPr>
          <p:nvPr/>
        </p:nvSpPr>
        <p:spPr bwMode="auto">
          <a:xfrm>
            <a:off x="914401" y="4114102"/>
            <a:ext cx="7251700"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it’s deceitful, dishonest and unfair</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
        <p:nvSpPr>
          <p:cNvPr id="10" name="Text Box 8"/>
          <p:cNvSpPr txBox="1">
            <a:spLocks noChangeArrowheads="1"/>
          </p:cNvSpPr>
          <p:nvPr/>
        </p:nvSpPr>
        <p:spPr bwMode="auto">
          <a:xfrm>
            <a:off x="914400" y="5121604"/>
            <a:ext cx="8115300"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education, culture and context matter: </a:t>
            </a:r>
            <a:r>
              <a:rPr lang="en-US" sz="20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B=</a:t>
            </a:r>
            <a:r>
              <a:rPr lang="en-US" sz="20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f </a:t>
            </a:r>
            <a:r>
              <a:rPr lang="en-US" sz="20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(P, E)</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pic>
        <p:nvPicPr>
          <p:cNvPr id="12" name="Picture 11">
            <a:extLst>
              <a:ext uri="{FF2B5EF4-FFF2-40B4-BE49-F238E27FC236}">
                <a16:creationId xmlns:a16="http://schemas.microsoft.com/office/drawing/2014/main" id="{A63923A4-9BCE-4783-91C2-A2911C3800B1}"/>
              </a:ext>
            </a:extLst>
          </p:cNvPr>
          <p:cNvPicPr>
            <a:picLocks noChangeAspect="1"/>
          </p:cNvPicPr>
          <p:nvPr/>
        </p:nvPicPr>
        <p:blipFill>
          <a:blip r:embed="rId3"/>
          <a:stretch>
            <a:fillRect/>
          </a:stretch>
        </p:blipFill>
        <p:spPr>
          <a:xfrm>
            <a:off x="6880860" y="3465844"/>
            <a:ext cx="1738023" cy="2251125"/>
          </a:xfrm>
          <a:prstGeom prst="rect">
            <a:avLst/>
          </a:prstGeom>
        </p:spPr>
      </p:pic>
      <p:sp>
        <p:nvSpPr>
          <p:cNvPr id="13" name="Rectangle 12">
            <a:extLst>
              <a:ext uri="{FF2B5EF4-FFF2-40B4-BE49-F238E27FC236}">
                <a16:creationId xmlns:a16="http://schemas.microsoft.com/office/drawing/2014/main" id="{CE53F301-C6EB-43B5-94C5-05ECA0FE0E88}"/>
              </a:ext>
            </a:extLst>
          </p:cNvPr>
          <p:cNvSpPr/>
          <p:nvPr/>
        </p:nvSpPr>
        <p:spPr>
          <a:xfrm>
            <a:off x="609600" y="5850337"/>
            <a:ext cx="8449843" cy="738664"/>
          </a:xfrm>
          <a:prstGeom prst="rect">
            <a:avLst/>
          </a:prstGeom>
        </p:spPr>
        <p:txBody>
          <a:bodyPr wrap="square">
            <a:spAutoFit/>
          </a:bodyPr>
          <a:lstStyle/>
          <a:p>
            <a:pPr marL="357188" indent="-357188"/>
            <a:r>
              <a:rPr lang="en-US" dirty="0"/>
              <a:t>Stephens, J. M. (2019). Natural and normal but unethical and evitable: The epidemic of academic dishonesty and how we end it. </a:t>
            </a:r>
            <a:r>
              <a:rPr lang="en-US" i="1" dirty="0"/>
              <a:t>Change: The Magazine of Higher Learning, 51</a:t>
            </a:r>
            <a:r>
              <a:rPr lang="en-US" dirty="0"/>
              <a:t>(4), 8-17. </a:t>
            </a:r>
            <a:r>
              <a:rPr lang="en-US" dirty="0">
                <a:hlinkClick r:id="rId4"/>
              </a:rPr>
              <a:t>https://doi.org/10.1080/00091383.2019.1618140</a:t>
            </a:r>
            <a:r>
              <a:rPr lang="en-US" dirty="0"/>
              <a:t> </a:t>
            </a:r>
          </a:p>
        </p:txBody>
      </p:sp>
    </p:spTree>
    <p:extLst>
      <p:ext uri="{BB962C8B-B14F-4D97-AF65-F5344CB8AC3E}">
        <p14:creationId xmlns:p14="http://schemas.microsoft.com/office/powerpoint/2010/main" val="11034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9" name="Rectangle 9"/>
          <p:cNvSpPr>
            <a:spLocks noGrp="1" noChangeArrowheads="1"/>
          </p:cNvSpPr>
          <p:nvPr>
            <p:ph type="title"/>
          </p:nvPr>
        </p:nvSpPr>
        <p:spPr>
          <a:xfrm>
            <a:off x="533399" y="390750"/>
            <a:ext cx="7848600" cy="810789"/>
          </a:xfrm>
        </p:spPr>
        <p:txBody>
          <a:bodyPr>
            <a:normAutofit fontScale="90000"/>
          </a:bodyPr>
          <a:lstStyle/>
          <a:p>
            <a:pPr algn="ctr">
              <a:lnSpc>
                <a:spcPct val="120000"/>
              </a:lnSpc>
              <a:defRPr/>
            </a:pPr>
            <a:r>
              <a:rPr lang="en-US" sz="4000" b="1" dirty="0">
                <a:solidFill>
                  <a:srgbClr val="002060"/>
                </a:solidFill>
                <a:effectLst>
                  <a:outerShdw blurRad="38100" dist="38100" dir="2700000" algn="tl">
                    <a:srgbClr val="DDDDDD"/>
                  </a:outerShdw>
                </a:effectLst>
                <a:latin typeface="Baskerville"/>
                <a:ea typeface="ＭＳ Ｐゴシック" charset="0"/>
                <a:cs typeface="Baskerville"/>
              </a:rPr>
              <a:t>Our Dual Natures</a:t>
            </a:r>
            <a:endParaRPr lang="en-US" sz="4000" b="1" i="1" dirty="0">
              <a:solidFill>
                <a:srgbClr val="002060"/>
              </a:solidFill>
              <a:effectLst>
                <a:outerShdw blurRad="38100" dist="38100" dir="2700000" algn="tl">
                  <a:srgbClr val="DDDDDD"/>
                </a:outerShdw>
              </a:effectLst>
              <a:latin typeface="Baskerville"/>
              <a:ea typeface="ＭＳ Ｐゴシック" charset="0"/>
              <a:cs typeface="Baskerville"/>
            </a:endParaRPr>
          </a:p>
        </p:txBody>
      </p:sp>
      <p:sp>
        <p:nvSpPr>
          <p:cNvPr id="2" name="TextBox 1"/>
          <p:cNvSpPr txBox="1"/>
          <p:nvPr/>
        </p:nvSpPr>
        <p:spPr>
          <a:xfrm>
            <a:off x="685799" y="1156303"/>
            <a:ext cx="7543800" cy="4706866"/>
          </a:xfrm>
          <a:prstGeom prst="rect">
            <a:avLst/>
          </a:prstGeom>
          <a:noFill/>
        </p:spPr>
        <p:txBody>
          <a:bodyPr wrap="square" rtlCol="0">
            <a:spAutoFit/>
          </a:bodyPr>
          <a:lstStyle/>
          <a:p>
            <a:pPr>
              <a:lnSpc>
                <a:spcPct val="150000"/>
              </a:lnSpc>
              <a:spcBef>
                <a:spcPts val="600"/>
              </a:spcBef>
              <a:spcAft>
                <a:spcPts val="600"/>
              </a:spcAft>
            </a:pPr>
            <a:r>
              <a:rPr lang="en-US" sz="2800" i="1" dirty="0">
                <a:latin typeface="Baskerville Old Face" charset="0"/>
                <a:ea typeface="Baskerville Old Face" charset="0"/>
                <a:cs typeface="Baskerville Old Face" charset="0"/>
              </a:rPr>
              <a:t>We are all genetic chimeras, at once </a:t>
            </a:r>
            <a:r>
              <a:rPr lang="en-US" sz="2800" b="1" i="1" dirty="0">
                <a:solidFill>
                  <a:schemeClr val="accent3">
                    <a:lumMod val="50000"/>
                  </a:schemeClr>
                </a:solidFill>
                <a:latin typeface="Baskerville Old Face" charset="0"/>
                <a:ea typeface="Baskerville Old Face" charset="0"/>
                <a:cs typeface="Baskerville Old Face" charset="0"/>
              </a:rPr>
              <a:t>saints </a:t>
            </a:r>
            <a:r>
              <a:rPr lang="en-US" sz="2800" i="1" u="sng" dirty="0">
                <a:latin typeface="Baskerville Old Face" charset="0"/>
                <a:ea typeface="Baskerville Old Face" charset="0"/>
                <a:cs typeface="Baskerville Old Face" charset="0"/>
              </a:rPr>
              <a:t>and </a:t>
            </a:r>
            <a:r>
              <a:rPr lang="en-US" sz="2800" b="1" i="1" dirty="0">
                <a:solidFill>
                  <a:srgbClr val="C00000"/>
                </a:solidFill>
                <a:latin typeface="Baskerville Old Face" charset="0"/>
                <a:ea typeface="Baskerville Old Face" charset="0"/>
                <a:cs typeface="Baskerville Old Face" charset="0"/>
              </a:rPr>
              <a:t>sinners</a:t>
            </a:r>
            <a:r>
              <a:rPr lang="en-US" sz="2800" i="1" dirty="0">
                <a:latin typeface="Baskerville Old Face" charset="0"/>
                <a:ea typeface="Baskerville Old Face" charset="0"/>
                <a:cs typeface="Baskerville Old Face" charset="0"/>
              </a:rPr>
              <a:t>, champions of the truth and hypocrites — not because humanity has failed to reach some foreordained religious or ideological ideal, but because of the way our species originated across millions of years of biological evolution.</a:t>
            </a:r>
          </a:p>
          <a:p>
            <a:pPr>
              <a:lnSpc>
                <a:spcPct val="150000"/>
              </a:lnSpc>
              <a:spcBef>
                <a:spcPts val="600"/>
              </a:spcBef>
              <a:spcAft>
                <a:spcPts val="600"/>
              </a:spcAft>
            </a:pPr>
            <a:endParaRPr lang="en-US" sz="2800" i="1" dirty="0">
              <a:latin typeface="Baskerville Old Face" charset="0"/>
              <a:ea typeface="Baskerville Old Face" charset="0"/>
              <a:cs typeface="Baskerville Old Face" charset="0"/>
            </a:endParaRPr>
          </a:p>
        </p:txBody>
      </p:sp>
      <p:sp>
        <p:nvSpPr>
          <p:cNvPr id="3" name="TextBox 2"/>
          <p:cNvSpPr txBox="1"/>
          <p:nvPr/>
        </p:nvSpPr>
        <p:spPr>
          <a:xfrm>
            <a:off x="3535467" y="5345820"/>
            <a:ext cx="3505200" cy="461665"/>
          </a:xfrm>
          <a:prstGeom prst="rect">
            <a:avLst/>
          </a:prstGeom>
          <a:noFill/>
        </p:spPr>
        <p:txBody>
          <a:bodyPr wrap="square" rtlCol="0">
            <a:spAutoFit/>
          </a:bodyPr>
          <a:lstStyle/>
          <a:p>
            <a:pPr algn="r"/>
            <a:r>
              <a:rPr lang="en-US" sz="2400" dirty="0"/>
              <a:t>- E.O. Wilson</a:t>
            </a:r>
            <a:endParaRPr lang="en-US" sz="2400" i="1" dirty="0"/>
          </a:p>
        </p:txBody>
      </p:sp>
      <p:pic>
        <p:nvPicPr>
          <p:cNvPr id="5" name="Picture 4" descr="Screen Shot 2015-11-16 at 5.4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989" y="4846760"/>
            <a:ext cx="962297" cy="1459786"/>
          </a:xfrm>
          <a:prstGeom prst="rect">
            <a:avLst/>
          </a:prstGeom>
        </p:spPr>
      </p:pic>
    </p:spTree>
    <p:extLst>
      <p:ext uri="{BB962C8B-B14F-4D97-AF65-F5344CB8AC3E}">
        <p14:creationId xmlns:p14="http://schemas.microsoft.com/office/powerpoint/2010/main" val="285359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FB7A7-38BD-2D4F-9D52-94E2BC21802E}"/>
              </a:ext>
            </a:extLst>
          </p:cNvPr>
          <p:cNvPicPr>
            <a:picLocks noChangeAspect="1"/>
          </p:cNvPicPr>
          <p:nvPr/>
        </p:nvPicPr>
        <p:blipFill>
          <a:blip r:embed="rId3"/>
          <a:stretch>
            <a:fillRect/>
          </a:stretch>
        </p:blipFill>
        <p:spPr>
          <a:xfrm>
            <a:off x="2294021" y="1502198"/>
            <a:ext cx="4555958" cy="4058290"/>
          </a:xfrm>
          <a:prstGeom prst="rect">
            <a:avLst/>
          </a:prstGeom>
        </p:spPr>
      </p:pic>
      <p:sp>
        <p:nvSpPr>
          <p:cNvPr id="4" name="TextBox 3">
            <a:extLst>
              <a:ext uri="{FF2B5EF4-FFF2-40B4-BE49-F238E27FC236}">
                <a16:creationId xmlns:a16="http://schemas.microsoft.com/office/drawing/2014/main" id="{C3BEADC8-D321-CA45-94F0-D8A8798D6109}"/>
              </a:ext>
            </a:extLst>
          </p:cNvPr>
          <p:cNvSpPr txBox="1"/>
          <p:nvPr/>
        </p:nvSpPr>
        <p:spPr>
          <a:xfrm>
            <a:off x="1238043" y="1913092"/>
            <a:ext cx="1572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Fairness</a:t>
            </a:r>
          </a:p>
        </p:txBody>
      </p:sp>
      <p:sp>
        <p:nvSpPr>
          <p:cNvPr id="5" name="TextBox 4">
            <a:extLst>
              <a:ext uri="{FF2B5EF4-FFF2-40B4-BE49-F238E27FC236}">
                <a16:creationId xmlns:a16="http://schemas.microsoft.com/office/drawing/2014/main" id="{1E3C18AB-68AC-BB4C-AF28-ABAA11EBE2AF}"/>
              </a:ext>
            </a:extLst>
          </p:cNvPr>
          <p:cNvSpPr txBox="1"/>
          <p:nvPr/>
        </p:nvSpPr>
        <p:spPr>
          <a:xfrm>
            <a:off x="2373225" y="1010610"/>
            <a:ext cx="1572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Liberty</a:t>
            </a:r>
          </a:p>
        </p:txBody>
      </p:sp>
      <p:sp>
        <p:nvSpPr>
          <p:cNvPr id="6" name="TextBox 5">
            <a:extLst>
              <a:ext uri="{FF2B5EF4-FFF2-40B4-BE49-F238E27FC236}">
                <a16:creationId xmlns:a16="http://schemas.microsoft.com/office/drawing/2014/main" id="{1B343E6C-64E8-7B4E-BCFD-B8DABDE3B718}"/>
              </a:ext>
            </a:extLst>
          </p:cNvPr>
          <p:cNvSpPr txBox="1"/>
          <p:nvPr/>
        </p:nvSpPr>
        <p:spPr>
          <a:xfrm>
            <a:off x="1312440" y="2923163"/>
            <a:ext cx="1572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Care</a:t>
            </a:r>
          </a:p>
        </p:txBody>
      </p:sp>
      <p:sp>
        <p:nvSpPr>
          <p:cNvPr id="7" name="TextBox 6">
            <a:extLst>
              <a:ext uri="{FF2B5EF4-FFF2-40B4-BE49-F238E27FC236}">
                <a16:creationId xmlns:a16="http://schemas.microsoft.com/office/drawing/2014/main" id="{981D3837-3292-F44D-B721-A50FBE4F01D5}"/>
              </a:ext>
            </a:extLst>
          </p:cNvPr>
          <p:cNvSpPr txBox="1"/>
          <p:nvPr/>
        </p:nvSpPr>
        <p:spPr>
          <a:xfrm>
            <a:off x="4589032" y="1010610"/>
            <a:ext cx="187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Authority</a:t>
            </a:r>
          </a:p>
        </p:txBody>
      </p:sp>
      <p:sp>
        <p:nvSpPr>
          <p:cNvPr id="8" name="TextBox 7">
            <a:extLst>
              <a:ext uri="{FF2B5EF4-FFF2-40B4-BE49-F238E27FC236}">
                <a16:creationId xmlns:a16="http://schemas.microsoft.com/office/drawing/2014/main" id="{0628E774-A856-6E48-89A3-0E612A68939C}"/>
              </a:ext>
            </a:extLst>
          </p:cNvPr>
          <p:cNvSpPr txBox="1"/>
          <p:nvPr/>
        </p:nvSpPr>
        <p:spPr>
          <a:xfrm>
            <a:off x="6600313" y="1905950"/>
            <a:ext cx="1572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Loyalty</a:t>
            </a:r>
          </a:p>
        </p:txBody>
      </p:sp>
      <p:sp>
        <p:nvSpPr>
          <p:cNvPr id="9" name="TextBox 8">
            <a:extLst>
              <a:ext uri="{FF2B5EF4-FFF2-40B4-BE49-F238E27FC236}">
                <a16:creationId xmlns:a16="http://schemas.microsoft.com/office/drawing/2014/main" id="{9E8FA9A0-369D-654A-A29A-CAAE7819D160}"/>
              </a:ext>
            </a:extLst>
          </p:cNvPr>
          <p:cNvSpPr txBox="1"/>
          <p:nvPr/>
        </p:nvSpPr>
        <p:spPr>
          <a:xfrm>
            <a:off x="6814870" y="2858301"/>
            <a:ext cx="1572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Sanctity</a:t>
            </a:r>
          </a:p>
        </p:txBody>
      </p:sp>
      <p:sp>
        <p:nvSpPr>
          <p:cNvPr id="10" name="TextBox 9">
            <a:extLst>
              <a:ext uri="{FF2B5EF4-FFF2-40B4-BE49-F238E27FC236}">
                <a16:creationId xmlns:a16="http://schemas.microsoft.com/office/drawing/2014/main" id="{01554C79-8C50-7545-A4D7-23BF38A61D75}"/>
              </a:ext>
            </a:extLst>
          </p:cNvPr>
          <p:cNvSpPr txBox="1"/>
          <p:nvPr/>
        </p:nvSpPr>
        <p:spPr>
          <a:xfrm>
            <a:off x="5232712" y="1391270"/>
            <a:ext cx="187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Subversion</a:t>
            </a:r>
          </a:p>
        </p:txBody>
      </p:sp>
      <p:sp>
        <p:nvSpPr>
          <p:cNvPr id="11" name="TextBox 10">
            <a:extLst>
              <a:ext uri="{FF2B5EF4-FFF2-40B4-BE49-F238E27FC236}">
                <a16:creationId xmlns:a16="http://schemas.microsoft.com/office/drawing/2014/main" id="{8AF3C4D2-129F-C54F-AA9E-064F6A7433BC}"/>
              </a:ext>
            </a:extLst>
          </p:cNvPr>
          <p:cNvSpPr txBox="1"/>
          <p:nvPr/>
        </p:nvSpPr>
        <p:spPr>
          <a:xfrm>
            <a:off x="1170064" y="3273984"/>
            <a:ext cx="187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Harm</a:t>
            </a:r>
          </a:p>
        </p:txBody>
      </p:sp>
      <p:sp>
        <p:nvSpPr>
          <p:cNvPr id="12" name="TextBox 11">
            <a:extLst>
              <a:ext uri="{FF2B5EF4-FFF2-40B4-BE49-F238E27FC236}">
                <a16:creationId xmlns:a16="http://schemas.microsoft.com/office/drawing/2014/main" id="{AD416F74-B766-7046-B7AA-704E3C0A8C00}"/>
              </a:ext>
            </a:extLst>
          </p:cNvPr>
          <p:cNvSpPr txBox="1"/>
          <p:nvPr/>
        </p:nvSpPr>
        <p:spPr>
          <a:xfrm>
            <a:off x="1437265" y="1391270"/>
            <a:ext cx="21135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Oppression</a:t>
            </a:r>
          </a:p>
        </p:txBody>
      </p:sp>
      <p:sp>
        <p:nvSpPr>
          <p:cNvPr id="13" name="TextBox 12">
            <a:extLst>
              <a:ext uri="{FF2B5EF4-FFF2-40B4-BE49-F238E27FC236}">
                <a16:creationId xmlns:a16="http://schemas.microsoft.com/office/drawing/2014/main" id="{7AAD6A9F-DC3E-7B49-8E2B-FF63F8632748}"/>
              </a:ext>
            </a:extLst>
          </p:cNvPr>
          <p:cNvSpPr txBox="1"/>
          <p:nvPr/>
        </p:nvSpPr>
        <p:spPr>
          <a:xfrm>
            <a:off x="945476" y="2261089"/>
            <a:ext cx="16844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Cheating</a:t>
            </a:r>
          </a:p>
        </p:txBody>
      </p:sp>
      <p:sp>
        <p:nvSpPr>
          <p:cNvPr id="14" name="TextBox 13">
            <a:extLst>
              <a:ext uri="{FF2B5EF4-FFF2-40B4-BE49-F238E27FC236}">
                <a16:creationId xmlns:a16="http://schemas.microsoft.com/office/drawing/2014/main" id="{DBE7D241-D836-0F42-A92E-1F3F332393C7}"/>
              </a:ext>
            </a:extLst>
          </p:cNvPr>
          <p:cNvSpPr txBox="1"/>
          <p:nvPr/>
        </p:nvSpPr>
        <p:spPr>
          <a:xfrm>
            <a:off x="6351159" y="2261089"/>
            <a:ext cx="15290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Betrayal</a:t>
            </a:r>
          </a:p>
        </p:txBody>
      </p:sp>
      <p:sp>
        <p:nvSpPr>
          <p:cNvPr id="15" name="TextBox 14">
            <a:extLst>
              <a:ext uri="{FF2B5EF4-FFF2-40B4-BE49-F238E27FC236}">
                <a16:creationId xmlns:a16="http://schemas.microsoft.com/office/drawing/2014/main" id="{261E0FE2-8252-A348-A17B-31D01FFAD33E}"/>
              </a:ext>
            </a:extLst>
          </p:cNvPr>
          <p:cNvSpPr txBox="1"/>
          <p:nvPr/>
        </p:nvSpPr>
        <p:spPr>
          <a:xfrm>
            <a:off x="6555194" y="3275896"/>
            <a:ext cx="2296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Degradation</a:t>
            </a:r>
          </a:p>
        </p:txBody>
      </p:sp>
      <p:sp>
        <p:nvSpPr>
          <p:cNvPr id="16" name="TextBox 15">
            <a:extLst>
              <a:ext uri="{FF2B5EF4-FFF2-40B4-BE49-F238E27FC236}">
                <a16:creationId xmlns:a16="http://schemas.microsoft.com/office/drawing/2014/main" id="{824967FB-75E5-634E-A879-9BFB44AA7EAF}"/>
              </a:ext>
            </a:extLst>
          </p:cNvPr>
          <p:cNvSpPr txBox="1"/>
          <p:nvPr/>
        </p:nvSpPr>
        <p:spPr>
          <a:xfrm>
            <a:off x="4824408" y="5560487"/>
            <a:ext cx="15721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2521A"/>
                </a:solidFill>
                <a:effectLst/>
                <a:uLnTx/>
                <a:uFillTx/>
                <a:latin typeface="Athelas" panose="02000503000000020003" pitchFamily="2" charset="77"/>
                <a:cs typeface="Arial"/>
                <a:sym typeface="Arial"/>
                <a:rtl val="0"/>
              </a:rPr>
              <a:t>Morality</a:t>
            </a:r>
          </a:p>
        </p:txBody>
      </p:sp>
      <p:sp>
        <p:nvSpPr>
          <p:cNvPr id="17" name="TextBox 16">
            <a:extLst>
              <a:ext uri="{FF2B5EF4-FFF2-40B4-BE49-F238E27FC236}">
                <a16:creationId xmlns:a16="http://schemas.microsoft.com/office/drawing/2014/main" id="{11551EA1-23D6-794A-954D-4F67573D72C6}"/>
              </a:ext>
            </a:extLst>
          </p:cNvPr>
          <p:cNvSpPr txBox="1"/>
          <p:nvPr/>
        </p:nvSpPr>
        <p:spPr>
          <a:xfrm>
            <a:off x="2506739" y="5534534"/>
            <a:ext cx="1876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Athelas" panose="02000503000000020003" pitchFamily="2" charset="77"/>
                <a:cs typeface="Arial"/>
                <a:sym typeface="Arial"/>
                <a:rtl val="0"/>
              </a:rPr>
              <a:t>Deception</a:t>
            </a:r>
          </a:p>
        </p:txBody>
      </p:sp>
      <p:sp>
        <p:nvSpPr>
          <p:cNvPr id="2" name="TextBox 1">
            <a:extLst>
              <a:ext uri="{FF2B5EF4-FFF2-40B4-BE49-F238E27FC236}">
                <a16:creationId xmlns:a16="http://schemas.microsoft.com/office/drawing/2014/main" id="{38AADDEB-A51D-A842-9F80-4EB9A2762997}"/>
              </a:ext>
            </a:extLst>
          </p:cNvPr>
          <p:cNvSpPr txBox="1"/>
          <p:nvPr/>
        </p:nvSpPr>
        <p:spPr>
          <a:xfrm>
            <a:off x="2146301" y="6057754"/>
            <a:ext cx="2421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thelas" panose="02000503000000020003" pitchFamily="2" charset="77"/>
                <a:cs typeface="Arial"/>
                <a:sym typeface="Arial"/>
                <a:rtl val="0"/>
              </a:rPr>
              <a:t>Individual Survival and Reproductive Success</a:t>
            </a:r>
          </a:p>
        </p:txBody>
      </p:sp>
      <p:sp>
        <p:nvSpPr>
          <p:cNvPr id="18" name="TextBox 17">
            <a:extLst>
              <a:ext uri="{FF2B5EF4-FFF2-40B4-BE49-F238E27FC236}">
                <a16:creationId xmlns:a16="http://schemas.microsoft.com/office/drawing/2014/main" id="{8808B48B-A2C3-8042-AF78-F955817C06E0}"/>
              </a:ext>
            </a:extLst>
          </p:cNvPr>
          <p:cNvSpPr txBox="1"/>
          <p:nvPr/>
        </p:nvSpPr>
        <p:spPr>
          <a:xfrm>
            <a:off x="4589032" y="6057754"/>
            <a:ext cx="20769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thelas" panose="02000503000000020003" pitchFamily="2" charset="77"/>
                <a:cs typeface="Arial"/>
                <a:sym typeface="Arial"/>
                <a:rtl val="0"/>
              </a:rPr>
              <a:t>Social Success and Group Survival</a:t>
            </a:r>
          </a:p>
        </p:txBody>
      </p:sp>
      <p:sp>
        <p:nvSpPr>
          <p:cNvPr id="19" name="Rectangle 9">
            <a:extLst>
              <a:ext uri="{FF2B5EF4-FFF2-40B4-BE49-F238E27FC236}">
                <a16:creationId xmlns:a16="http://schemas.microsoft.com/office/drawing/2014/main" id="{F8515BDF-43EB-E548-86EC-E0EA1C2537B4}"/>
              </a:ext>
            </a:extLst>
          </p:cNvPr>
          <p:cNvSpPr txBox="1">
            <a:spLocks noChangeArrowheads="1"/>
          </p:cNvSpPr>
          <p:nvPr/>
        </p:nvSpPr>
        <p:spPr>
          <a:xfrm>
            <a:off x="0" y="228601"/>
            <a:ext cx="9144000" cy="640848"/>
          </a:xfrm>
          <a:prstGeom prst="rect">
            <a:avLst/>
          </a:prstGeom>
        </p:spPr>
        <p:txBody>
          <a:bodyPr>
            <a:normAutofit fontScale="92500" lnSpcReduction="10000"/>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outerShdw blurRad="38100" dist="38100" dir="2700000" algn="tl">
                    <a:srgbClr val="DDDDDD"/>
                  </a:outerShdw>
                </a:effectLst>
                <a:uLnTx/>
                <a:uFillTx/>
                <a:latin typeface="Baskerville"/>
                <a:ea typeface="ＭＳ Ｐゴシック" charset="0"/>
                <a:cs typeface="Baskerville"/>
                <a:sym typeface="Arial"/>
                <a:rtl val="0"/>
              </a:rPr>
              <a:t>Seed to Tree: A Metaphor with a Moral</a:t>
            </a:r>
            <a:endParaRPr kumimoji="0" lang="en-US" sz="3600" b="1" i="1" u="none" strike="noStrike" kern="0" cap="none" spc="0" normalizeH="0" baseline="0" noProof="0" dirty="0">
              <a:ln>
                <a:noFill/>
              </a:ln>
              <a:solidFill>
                <a:srgbClr val="002060"/>
              </a:solidFill>
              <a:effectLst>
                <a:outerShdw blurRad="38100" dist="38100" dir="2700000" algn="tl">
                  <a:srgbClr val="DDDDDD"/>
                </a:outerShdw>
              </a:effectLst>
              <a:uLnTx/>
              <a:uFillTx/>
              <a:latin typeface="Baskerville"/>
              <a:ea typeface="ＭＳ Ｐゴシック" charset="0"/>
              <a:cs typeface="Baskerville"/>
              <a:sym typeface="Arial"/>
              <a:rtl val="0"/>
            </a:endParaRPr>
          </a:p>
        </p:txBody>
      </p:sp>
      <p:sp>
        <p:nvSpPr>
          <p:cNvPr id="20" name="Oval Callout 19">
            <a:extLst>
              <a:ext uri="{FF2B5EF4-FFF2-40B4-BE49-F238E27FC236}">
                <a16:creationId xmlns:a16="http://schemas.microsoft.com/office/drawing/2014/main" id="{6630F3D5-166A-BD4F-B737-F3226CB4118A}"/>
              </a:ext>
            </a:extLst>
          </p:cNvPr>
          <p:cNvSpPr/>
          <p:nvPr/>
        </p:nvSpPr>
        <p:spPr>
          <a:xfrm>
            <a:off x="6849979" y="4773161"/>
            <a:ext cx="2001921" cy="891039"/>
          </a:xfrm>
          <a:prstGeom prst="wedgeEllipseCallout">
            <a:avLst>
              <a:gd name="adj1" fmla="val -71536"/>
              <a:gd name="adj2" fmla="val 6091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tl val="0"/>
              </a:rPr>
              <a:t>Regulate and Restrain</a:t>
            </a:r>
          </a:p>
        </p:txBody>
      </p:sp>
      <p:sp>
        <p:nvSpPr>
          <p:cNvPr id="21" name="Oval Callout 20">
            <a:extLst>
              <a:ext uri="{FF2B5EF4-FFF2-40B4-BE49-F238E27FC236}">
                <a16:creationId xmlns:a16="http://schemas.microsoft.com/office/drawing/2014/main" id="{48233629-1D88-174C-A277-1DF44F9ACFD0}"/>
              </a:ext>
            </a:extLst>
          </p:cNvPr>
          <p:cNvSpPr/>
          <p:nvPr/>
        </p:nvSpPr>
        <p:spPr>
          <a:xfrm>
            <a:off x="253571" y="4773161"/>
            <a:ext cx="2001921" cy="891039"/>
          </a:xfrm>
          <a:prstGeom prst="wedgeEllipseCallout">
            <a:avLst>
              <a:gd name="adj1" fmla="val 62955"/>
              <a:gd name="adj2" fmla="val 5235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tl val="0"/>
              </a:rPr>
              <a:t>Misrepresent and Beguile</a:t>
            </a:r>
          </a:p>
        </p:txBody>
      </p:sp>
      <p:sp>
        <p:nvSpPr>
          <p:cNvPr id="22" name="TextBox 21">
            <a:extLst>
              <a:ext uri="{FF2B5EF4-FFF2-40B4-BE49-F238E27FC236}">
                <a16:creationId xmlns:a16="http://schemas.microsoft.com/office/drawing/2014/main" id="{E34F21AE-0861-4231-A7C9-00336515E25A}"/>
              </a:ext>
            </a:extLst>
          </p:cNvPr>
          <p:cNvSpPr txBox="1"/>
          <p:nvPr/>
        </p:nvSpPr>
        <p:spPr>
          <a:xfrm>
            <a:off x="793701" y="1932342"/>
            <a:ext cx="2019059" cy="830997"/>
          </a:xfrm>
          <a:prstGeom prst="rect">
            <a:avLst/>
          </a:prstGeom>
          <a:solidFill>
            <a:srgbClr val="FFFF00">
              <a:alpha val="10000"/>
            </a:srgbClr>
          </a:solidFill>
          <a:ln>
            <a:solidFill>
              <a:srgbClr val="C00000"/>
            </a:solidFill>
          </a:ln>
        </p:spPr>
        <p:txBody>
          <a:bodyPr wrap="square" rtlCol="0">
            <a:spAutoFit/>
          </a:bodyPr>
          <a:lstStyle/>
          <a:p>
            <a:pPr algn="ctr"/>
            <a:endParaRPr lang="en-US" sz="4800" b="1" dirty="0">
              <a:solidFill>
                <a:schemeClr val="bg1"/>
              </a:solidFill>
            </a:endParaRPr>
          </a:p>
        </p:txBody>
      </p:sp>
    </p:spTree>
    <p:extLst>
      <p:ext uri="{BB962C8B-B14F-4D97-AF65-F5344CB8AC3E}">
        <p14:creationId xmlns:p14="http://schemas.microsoft.com/office/powerpoint/2010/main" val="37961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ssolve">
                                      <p:cBhvr>
                                        <p:cTn id="53" dur="500"/>
                                        <p:tgtEl>
                                          <p:spTgt spid="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dissolve">
                                      <p:cBhvr>
                                        <p:cTn id="59" dur="500"/>
                                        <p:tgtEl>
                                          <p:spTgt spid="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500"/>
                                        <p:tgtEl>
                                          <p:spTgt spid="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dissolv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 grpId="0"/>
      <p:bldP spid="18"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5707003"/>
            <a:ext cx="8915400" cy="461665"/>
          </a:xfrm>
          <a:prstGeom prst="rect">
            <a:avLst/>
          </a:prstGeom>
          <a:noFill/>
        </p:spPr>
        <p:txBody>
          <a:bodyPr wrap="square" rtlCol="0">
            <a:spAutoFit/>
          </a:bodyPr>
          <a:lstStyle/>
          <a:p>
            <a:pPr marL="361950" indent="-361950"/>
            <a:r>
              <a:rPr lang="en-US" sz="1200" dirty="0">
                <a:latin typeface="Times New Roman" panose="02020603050405020304" pitchFamily="18" charset="0"/>
                <a:cs typeface="Times New Roman" panose="02020603050405020304" pitchFamily="18" charset="0"/>
              </a:rPr>
              <a:t>Stephens, J. M., </a:t>
            </a:r>
            <a:r>
              <a:rPr lang="en-US" sz="1200" dirty="0" err="1">
                <a:latin typeface="Times New Roman" panose="02020603050405020304" pitchFamily="18" charset="0"/>
                <a:cs typeface="Times New Roman" panose="02020603050405020304" pitchFamily="18" charset="0"/>
              </a:rPr>
              <a:t>Romakin</a:t>
            </a:r>
            <a:r>
              <a:rPr lang="en-US" sz="1200" dirty="0">
                <a:latin typeface="Times New Roman" panose="02020603050405020304" pitchFamily="18" charset="0"/>
                <a:cs typeface="Times New Roman" panose="02020603050405020304" pitchFamily="18" charset="0"/>
              </a:rPr>
              <a:t>, V., &amp; Yukhymenko, M. (2010). Academic motivation and misconduct in two cultures: A comparative analysis of U.S. and Ukrainian undergraduates. </a:t>
            </a:r>
            <a:r>
              <a:rPr lang="en-US" sz="1200" i="1" dirty="0">
                <a:latin typeface="Times New Roman" panose="02020603050405020304" pitchFamily="18" charset="0"/>
                <a:cs typeface="Times New Roman" panose="02020603050405020304" pitchFamily="18" charset="0"/>
              </a:rPr>
              <a:t>International Journal of Educational Integrity, 6</a:t>
            </a:r>
            <a:r>
              <a:rPr lang="en-US" sz="1200" dirty="0">
                <a:latin typeface="Times New Roman" panose="02020603050405020304" pitchFamily="18" charset="0"/>
                <a:cs typeface="Times New Roman" panose="02020603050405020304" pitchFamily="18" charset="0"/>
              </a:rPr>
              <a:t>(1), 47-60. </a:t>
            </a:r>
            <a:r>
              <a:rPr lang="en-US" sz="1200" dirty="0">
                <a:latin typeface="Times New Roman" panose="02020603050405020304" pitchFamily="18" charset="0"/>
                <a:cs typeface="Times New Roman" panose="02020603050405020304" pitchFamily="18" charset="0"/>
                <a:hlinkClick r:id="rId3"/>
              </a:rPr>
              <a:t>https://doi.org/10.21913/IJEI.v6i1.674</a:t>
            </a:r>
            <a:r>
              <a:rPr lang="en-US" sz="12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152399" y="5245338"/>
            <a:ext cx="8839202" cy="461665"/>
          </a:xfrm>
          <a:prstGeom prst="rect">
            <a:avLst/>
          </a:prstGeom>
          <a:noFill/>
        </p:spPr>
        <p:txBody>
          <a:bodyPr wrap="square" rtlCol="0">
            <a:spAutoFit/>
          </a:bodyPr>
          <a:lstStyle/>
          <a:p>
            <a:pPr marL="361950" indent="-361950"/>
            <a:r>
              <a:rPr lang="en-US" sz="1200" dirty="0">
                <a:latin typeface="Times New Roman" panose="02020603050405020304" pitchFamily="18" charset="0"/>
                <a:cs typeface="Times New Roman" panose="02020603050405020304" pitchFamily="18" charset="0"/>
              </a:rPr>
              <a:t>Ma, Y., McCabe, D., &amp; Liu, R. (2013). Students’ Academic Cheating in Chinese Universities: Prevalence, Influencing Factors, and Proposed Action. </a:t>
            </a:r>
            <a:r>
              <a:rPr lang="en-US" sz="1200" i="1" dirty="0">
                <a:latin typeface="Times New Roman" panose="02020603050405020304" pitchFamily="18" charset="0"/>
                <a:cs typeface="Times New Roman" panose="02020603050405020304" pitchFamily="18" charset="0"/>
              </a:rPr>
              <a:t>Journal of Academic Ethics, 11</a:t>
            </a:r>
            <a:r>
              <a:rPr lang="en-US" sz="1200" dirty="0">
                <a:latin typeface="Times New Roman" panose="02020603050405020304" pitchFamily="18" charset="0"/>
                <a:cs typeface="Times New Roman" panose="02020603050405020304" pitchFamily="18" charset="0"/>
              </a:rPr>
              <a:t>(3), 169-184. </a:t>
            </a:r>
            <a:r>
              <a:rPr lang="en-US" sz="1200" dirty="0">
                <a:latin typeface="Times New Roman" panose="02020603050405020304" pitchFamily="18" charset="0"/>
                <a:cs typeface="Times New Roman" panose="02020603050405020304" pitchFamily="18" charset="0"/>
                <a:hlinkClick r:id="rId4"/>
              </a:rPr>
              <a:t>https://doi:10.1007/s10805-013-9186-7</a:t>
            </a:r>
            <a:r>
              <a:rPr lang="en-US" sz="1200" dirty="0">
                <a:latin typeface="Times New Roman" panose="02020603050405020304" pitchFamily="18" charset="0"/>
                <a:cs typeface="Times New Roman" panose="02020603050405020304" pitchFamily="18" charset="0"/>
              </a:rPr>
              <a:t> </a:t>
            </a:r>
          </a:p>
        </p:txBody>
      </p:sp>
      <p:sp>
        <p:nvSpPr>
          <p:cNvPr id="8" name="Title 7"/>
          <p:cNvSpPr txBox="1">
            <a:spLocks/>
          </p:cNvSpPr>
          <p:nvPr/>
        </p:nvSpPr>
        <p:spPr>
          <a:xfrm>
            <a:off x="152399" y="232903"/>
            <a:ext cx="8915400" cy="868362"/>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algn="ctr"/>
            <a:r>
              <a:rPr lang="en-US" dirty="0">
                <a:solidFill>
                  <a:srgbClr val="002060"/>
                </a:solidFill>
                <a:latin typeface="Baskerville" charset="0"/>
                <a:ea typeface="Baskerville" charset="0"/>
                <a:cs typeface="Baskerville" charset="0"/>
              </a:rPr>
              <a:t>Academic Misconduct Around the World</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97" y="1035167"/>
            <a:ext cx="8508104" cy="4107734"/>
          </a:xfrm>
          <a:prstGeom prst="rect">
            <a:avLst/>
          </a:prstGeom>
        </p:spPr>
      </p:pic>
      <p:sp>
        <p:nvSpPr>
          <p:cNvPr id="2" name="TextBox 1"/>
          <p:cNvSpPr txBox="1"/>
          <p:nvPr/>
        </p:nvSpPr>
        <p:spPr>
          <a:xfrm>
            <a:off x="3749595" y="3830030"/>
            <a:ext cx="5086249" cy="646331"/>
          </a:xfrm>
          <a:prstGeom prst="rect">
            <a:avLst/>
          </a:prstGeom>
          <a:solidFill>
            <a:srgbClr val="006D00">
              <a:alpha val="22000"/>
            </a:srgbClr>
          </a:solidFill>
        </p:spPr>
        <p:txBody>
          <a:bodyPr wrap="square" rtlCol="0">
            <a:spAutoFit/>
          </a:bodyPr>
          <a:lstStyle/>
          <a:p>
            <a:endParaRPr lang="en-US" sz="1200" dirty="0"/>
          </a:p>
          <a:p>
            <a:endParaRPr lang="en-US" sz="1200" dirty="0"/>
          </a:p>
          <a:p>
            <a:endParaRPr lang="en-US" sz="1200" dirty="0"/>
          </a:p>
        </p:txBody>
      </p:sp>
      <p:sp>
        <p:nvSpPr>
          <p:cNvPr id="9" name="TextBox 8"/>
          <p:cNvSpPr txBox="1"/>
          <p:nvPr/>
        </p:nvSpPr>
        <p:spPr>
          <a:xfrm>
            <a:off x="3726874" y="4450976"/>
            <a:ext cx="5072394" cy="349624"/>
          </a:xfrm>
          <a:prstGeom prst="rect">
            <a:avLst/>
          </a:prstGeom>
          <a:solidFill>
            <a:srgbClr val="C00000">
              <a:alpha val="22000"/>
            </a:srgbClr>
          </a:solidFill>
        </p:spPr>
        <p:txBody>
          <a:bodyPr wrap="square" rtlCol="0">
            <a:spAutoFit/>
          </a:bodyPr>
          <a:lstStyle/>
          <a:p>
            <a:endParaRPr lang="en-US" dirty="0"/>
          </a:p>
        </p:txBody>
      </p:sp>
      <p:sp>
        <p:nvSpPr>
          <p:cNvPr id="5" name="Rectangle 4">
            <a:extLst>
              <a:ext uri="{FF2B5EF4-FFF2-40B4-BE49-F238E27FC236}">
                <a16:creationId xmlns:a16="http://schemas.microsoft.com/office/drawing/2014/main" id="{604ACEBA-FD7D-4818-9619-D288C62B0F58}"/>
              </a:ext>
            </a:extLst>
          </p:cNvPr>
          <p:cNvSpPr/>
          <p:nvPr/>
        </p:nvSpPr>
        <p:spPr>
          <a:xfrm>
            <a:off x="152399" y="6168668"/>
            <a:ext cx="8839201" cy="646331"/>
          </a:xfrm>
          <a:prstGeom prst="rect">
            <a:avLst/>
          </a:prstGeom>
        </p:spPr>
        <p:txBody>
          <a:bodyPr wrap="square">
            <a:spAutoFit/>
          </a:bodyPr>
          <a:lstStyle/>
          <a:p>
            <a:pPr marL="228600" indent="-228600"/>
            <a:r>
              <a:rPr lang="en-NZ" sz="1200" dirty="0">
                <a:latin typeface="Times New Roman" panose="02020603050405020304" pitchFamily="18" charset="0"/>
                <a:ea typeface="Times New Roman" panose="02020603050405020304" pitchFamily="18" charset="0"/>
              </a:rPr>
              <a:t>Stephens, J. M., Watson, </a:t>
            </a:r>
            <a:r>
              <a:rPr lang="en-NZ" sz="1200" dirty="0" err="1">
                <a:latin typeface="Times New Roman" panose="02020603050405020304" pitchFamily="18" charset="0"/>
                <a:ea typeface="Times New Roman" panose="02020603050405020304" pitchFamily="18" charset="0"/>
              </a:rPr>
              <a:t>P.W.StJ</a:t>
            </a:r>
            <a:r>
              <a:rPr lang="en-NZ" sz="1200" dirty="0">
                <a:latin typeface="Times New Roman" panose="02020603050405020304" pitchFamily="18" charset="0"/>
                <a:ea typeface="Times New Roman" panose="02020603050405020304" pitchFamily="18" charset="0"/>
              </a:rPr>
              <a:t>., Alansari, M. R., *Lee, G., &amp; *Turnbull, S. (2021). </a:t>
            </a:r>
            <a:r>
              <a:rPr lang="en-US" sz="1200" dirty="0">
                <a:latin typeface="Times" panose="02020603050405020304" pitchFamily="18" charset="0"/>
                <a:ea typeface="Times New Roman" panose="02020603050405020304" pitchFamily="18" charset="0"/>
                <a:cs typeface="Times New Roman" panose="02020603050405020304" pitchFamily="18" charset="0"/>
              </a:rPr>
              <a:t>Can online academic integrity instruction affect university students’ perceptions of and engagement in academic dishonesty: Results from a natural experiment in New Zealand</a:t>
            </a:r>
            <a:r>
              <a:rPr lang="en-NZ" sz="1200" i="1" dirty="0">
                <a:latin typeface="Times New Roman" panose="02020603050405020304" pitchFamily="18" charset="0"/>
                <a:ea typeface="Times New Roman" panose="02020603050405020304" pitchFamily="18" charset="0"/>
              </a:rPr>
              <a:t>. Frontiers in Psychology, 12</a:t>
            </a:r>
            <a:r>
              <a:rPr lang="en-NZ" sz="1200" dirty="0">
                <a:latin typeface="Times New Roman" panose="02020603050405020304" pitchFamily="18" charset="0"/>
                <a:ea typeface="Times New Roman" panose="02020603050405020304" pitchFamily="18" charset="0"/>
              </a:rPr>
              <a:t>(366). </a:t>
            </a:r>
            <a:r>
              <a:rPr lang="en-NZ" sz="1200" u="sng" dirty="0">
                <a:solidFill>
                  <a:srgbClr val="0000FF"/>
                </a:solidFill>
                <a:latin typeface="Times New Roman" panose="02020603050405020304" pitchFamily="18" charset="0"/>
                <a:ea typeface="Times New Roman" panose="02020603050405020304" pitchFamily="18" charset="0"/>
                <a:hlinkClick r:id="rId6"/>
              </a:rPr>
              <a:t>https://doi.org/10.3389/fpsyg.2021.569133</a:t>
            </a:r>
            <a:r>
              <a:rPr lang="en-NZ" sz="1200" dirty="0">
                <a:latin typeface="Times New Roman" panose="02020603050405020304" pitchFamily="18" charset="0"/>
                <a:ea typeface="Times New Roman" panose="02020603050405020304" pitchFamily="18" charset="0"/>
              </a:rPr>
              <a:t> </a:t>
            </a:r>
            <a:endParaRPr lang="en-N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9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6F608B6-01AD-4626-8C40-F9AF519E900D}"/>
              </a:ext>
            </a:extLst>
          </p:cNvPr>
          <p:cNvSpPr txBox="1">
            <a:spLocks noChangeArrowheads="1"/>
          </p:cNvSpPr>
          <p:nvPr/>
        </p:nvSpPr>
        <p:spPr bwMode="auto">
          <a:xfrm>
            <a:off x="609600" y="1344552"/>
            <a:ext cx="4114800"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rPr>
              <a:t>Perfection as Infeasible</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5" name="Rectangle 9">
            <a:extLst>
              <a:ext uri="{FF2B5EF4-FFF2-40B4-BE49-F238E27FC236}">
                <a16:creationId xmlns:a16="http://schemas.microsoft.com/office/drawing/2014/main" id="{9452CEC5-AF16-4D91-AA04-4A4AF8618279}"/>
              </a:ext>
            </a:extLst>
          </p:cNvPr>
          <p:cNvSpPr txBox="1">
            <a:spLocks noChangeArrowheads="1"/>
          </p:cNvSpPr>
          <p:nvPr/>
        </p:nvSpPr>
        <p:spPr>
          <a:xfrm>
            <a:off x="313083" y="477887"/>
            <a:ext cx="8305800" cy="738664"/>
          </a:xfrm>
          <a:prstGeom prst="rect">
            <a:avLst/>
          </a:prstGeom>
        </p:spPr>
        <p:txBody>
          <a:bodyPr>
            <a:norm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defRPr/>
            </a:pPr>
            <a:r>
              <a:rPr lang="en-US" sz="4000" b="1" dirty="0">
                <a:solidFill>
                  <a:srgbClr val="002060"/>
                </a:solidFill>
                <a:effectLst>
                  <a:outerShdw blurRad="38100" dist="38100" dir="2700000" algn="tl">
                    <a:srgbClr val="DDDDDD"/>
                  </a:outerShdw>
                </a:effectLst>
                <a:latin typeface="Baskerville"/>
                <a:ea typeface="ＭＳ Ｐゴシック" charset="0"/>
                <a:cs typeface="Baskerville Old Face"/>
              </a:rPr>
              <a:t>Assessment Security as “Imperfect”</a:t>
            </a:r>
            <a:endParaRPr lang="en-US" sz="3600" b="1" dirty="0">
              <a:solidFill>
                <a:srgbClr val="008000"/>
              </a:solidFill>
              <a:effectLst>
                <a:outerShdw blurRad="38100" dist="38100" dir="2700000" algn="tl">
                  <a:srgbClr val="DDDDDD"/>
                </a:outerShdw>
              </a:effectLst>
              <a:latin typeface="Baskerville Old Face"/>
              <a:ea typeface="ＭＳ Ｐゴシック" charset="0"/>
              <a:cs typeface="Baskerville Old Face"/>
            </a:endParaRPr>
          </a:p>
        </p:txBody>
      </p:sp>
      <p:sp>
        <p:nvSpPr>
          <p:cNvPr id="7" name="Text Box 8">
            <a:extLst>
              <a:ext uri="{FF2B5EF4-FFF2-40B4-BE49-F238E27FC236}">
                <a16:creationId xmlns:a16="http://schemas.microsoft.com/office/drawing/2014/main" id="{8B5C3D97-F251-4A59-B339-F29A95A1486B}"/>
              </a:ext>
            </a:extLst>
          </p:cNvPr>
          <p:cNvSpPr txBox="1">
            <a:spLocks noChangeArrowheads="1"/>
          </p:cNvSpPr>
          <p:nvPr/>
        </p:nvSpPr>
        <p:spPr bwMode="auto">
          <a:xfrm>
            <a:off x="609599" y="2823468"/>
            <a:ext cx="4656667"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i="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Tradeoffs </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8" name="Text Box 8">
            <a:extLst>
              <a:ext uri="{FF2B5EF4-FFF2-40B4-BE49-F238E27FC236}">
                <a16:creationId xmlns:a16="http://schemas.microsoft.com/office/drawing/2014/main" id="{D6DEC429-E73D-4CDC-A3D7-343CD83FDA51}"/>
              </a:ext>
            </a:extLst>
          </p:cNvPr>
          <p:cNvSpPr txBox="1">
            <a:spLocks noChangeArrowheads="1"/>
          </p:cNvSpPr>
          <p:nvPr/>
        </p:nvSpPr>
        <p:spPr bwMode="auto">
          <a:xfrm>
            <a:off x="609600" y="5396198"/>
            <a:ext cx="3733800"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i="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Learn more….</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endParaRPr>
          </a:p>
        </p:txBody>
      </p:sp>
      <p:sp>
        <p:nvSpPr>
          <p:cNvPr id="9" name="Text Box 8">
            <a:extLst>
              <a:ext uri="{FF2B5EF4-FFF2-40B4-BE49-F238E27FC236}">
                <a16:creationId xmlns:a16="http://schemas.microsoft.com/office/drawing/2014/main" id="{1DDF68B4-B18F-450C-8CA2-854947CBB225}"/>
              </a:ext>
            </a:extLst>
          </p:cNvPr>
          <p:cNvSpPr txBox="1">
            <a:spLocks noChangeArrowheads="1"/>
          </p:cNvSpPr>
          <p:nvPr/>
        </p:nvSpPr>
        <p:spPr bwMode="auto">
          <a:xfrm>
            <a:off x="914401" y="1931662"/>
            <a:ext cx="5295899" cy="83099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Like cyber-security or airport security, assessment security involves…. </a:t>
            </a:r>
            <a:endParaRPr lang="en-US" sz="120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sp>
        <p:nvSpPr>
          <p:cNvPr id="11" name="Text Box 8">
            <a:extLst>
              <a:ext uri="{FF2B5EF4-FFF2-40B4-BE49-F238E27FC236}">
                <a16:creationId xmlns:a16="http://schemas.microsoft.com/office/drawing/2014/main" id="{267BC1EA-7385-4983-B6F8-402CCF3E5EA5}"/>
              </a:ext>
            </a:extLst>
          </p:cNvPr>
          <p:cNvSpPr txBox="1">
            <a:spLocks noChangeArrowheads="1"/>
          </p:cNvSpPr>
          <p:nvPr/>
        </p:nvSpPr>
        <p:spPr bwMode="auto">
          <a:xfrm>
            <a:off x="914401" y="3418868"/>
            <a:ext cx="5486399" cy="83099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Security vs. individual privacy, learner experience, test validity, etc. </a:t>
            </a:r>
          </a:p>
        </p:txBody>
      </p:sp>
      <p:sp>
        <p:nvSpPr>
          <p:cNvPr id="12" name="Text Box 8">
            <a:extLst>
              <a:ext uri="{FF2B5EF4-FFF2-40B4-BE49-F238E27FC236}">
                <a16:creationId xmlns:a16="http://schemas.microsoft.com/office/drawing/2014/main" id="{588C580F-001C-4920-B520-0AE9C5F7309E}"/>
              </a:ext>
            </a:extLst>
          </p:cNvPr>
          <p:cNvSpPr txBox="1">
            <a:spLocks noChangeArrowheads="1"/>
          </p:cNvSpPr>
          <p:nvPr/>
        </p:nvSpPr>
        <p:spPr bwMode="auto">
          <a:xfrm>
            <a:off x="919832" y="6018460"/>
            <a:ext cx="8115300" cy="6463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18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hlinkClick r:id="rId2"/>
              </a:rPr>
              <a:t>https://www.turnitin.com/regions/apac/integrity-matters/tackling-e-cheating-and-assessment-security-with-phillip-dawson</a:t>
            </a:r>
            <a:r>
              <a:rPr lang="en-US" sz="18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a:t>
            </a:r>
            <a:endParaRPr lang="en-US" sz="1050" i="1"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endParaRPr>
          </a:p>
        </p:txBody>
      </p:sp>
      <p:pic>
        <p:nvPicPr>
          <p:cNvPr id="3" name="Picture 2">
            <a:extLst>
              <a:ext uri="{FF2B5EF4-FFF2-40B4-BE49-F238E27FC236}">
                <a16:creationId xmlns:a16="http://schemas.microsoft.com/office/drawing/2014/main" id="{0D83A100-061D-487D-85B9-71507BC78B2E}"/>
              </a:ext>
            </a:extLst>
          </p:cNvPr>
          <p:cNvPicPr>
            <a:picLocks noChangeAspect="1"/>
          </p:cNvPicPr>
          <p:nvPr/>
        </p:nvPicPr>
        <p:blipFill>
          <a:blip r:embed="rId3"/>
          <a:stretch>
            <a:fillRect/>
          </a:stretch>
        </p:blipFill>
        <p:spPr>
          <a:xfrm>
            <a:off x="6752166" y="1374689"/>
            <a:ext cx="1714500" cy="2581275"/>
          </a:xfrm>
          <a:prstGeom prst="rect">
            <a:avLst/>
          </a:prstGeom>
        </p:spPr>
      </p:pic>
      <p:sp>
        <p:nvSpPr>
          <p:cNvPr id="14" name="TextBox 13">
            <a:extLst>
              <a:ext uri="{FF2B5EF4-FFF2-40B4-BE49-F238E27FC236}">
                <a16:creationId xmlns:a16="http://schemas.microsoft.com/office/drawing/2014/main" id="{A6EB6892-9AD0-47BF-AFCE-7F7F9A5E6563}"/>
              </a:ext>
            </a:extLst>
          </p:cNvPr>
          <p:cNvSpPr txBox="1"/>
          <p:nvPr/>
        </p:nvSpPr>
        <p:spPr>
          <a:xfrm>
            <a:off x="6156288" y="4293200"/>
            <a:ext cx="2947584" cy="1169551"/>
          </a:xfrm>
          <a:prstGeom prst="rect">
            <a:avLst/>
          </a:prstGeom>
          <a:noFill/>
        </p:spPr>
        <p:txBody>
          <a:bodyPr wrap="square">
            <a:spAutoFit/>
          </a:bodyPr>
          <a:lstStyle/>
          <a:p>
            <a:r>
              <a:rPr lang="en-US" b="1" dirty="0"/>
              <a:t>Phillip Dawson</a:t>
            </a:r>
            <a:r>
              <a:rPr lang="en-US" dirty="0"/>
              <a:t>, Prof at Deakin University and Associate Director of the Centre for Research in Assessment and Digital Learning (CRADLE) in Melbourne</a:t>
            </a:r>
            <a:endParaRPr lang="en-NZ" dirty="0"/>
          </a:p>
        </p:txBody>
      </p:sp>
      <p:sp>
        <p:nvSpPr>
          <p:cNvPr id="15" name="Text Box 8">
            <a:extLst>
              <a:ext uri="{FF2B5EF4-FFF2-40B4-BE49-F238E27FC236}">
                <a16:creationId xmlns:a16="http://schemas.microsoft.com/office/drawing/2014/main" id="{581F0378-30F4-4BB1-91DF-5D91A4D8E9DE}"/>
              </a:ext>
            </a:extLst>
          </p:cNvPr>
          <p:cNvSpPr txBox="1">
            <a:spLocks noChangeArrowheads="1"/>
          </p:cNvSpPr>
          <p:nvPr/>
        </p:nvSpPr>
        <p:spPr bwMode="auto">
          <a:xfrm>
            <a:off x="609598" y="4302384"/>
            <a:ext cx="4656667" cy="58477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sz="3200" b="1" i="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Security through Obscurity</a:t>
            </a:r>
            <a:endParaRPr lang="en-US" sz="16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16" name="Text Box 8">
            <a:extLst>
              <a:ext uri="{FF2B5EF4-FFF2-40B4-BE49-F238E27FC236}">
                <a16:creationId xmlns:a16="http://schemas.microsoft.com/office/drawing/2014/main" id="{E995DEF6-C5B4-4CD3-AC68-26E51FD74682}"/>
              </a:ext>
            </a:extLst>
          </p:cNvPr>
          <p:cNvSpPr txBox="1">
            <a:spLocks noChangeArrowheads="1"/>
          </p:cNvSpPr>
          <p:nvPr/>
        </p:nvSpPr>
        <p:spPr bwMode="auto">
          <a:xfrm>
            <a:off x="914401" y="4904883"/>
            <a:ext cx="5486399" cy="461665"/>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Aft>
                <a:spcPts val="600"/>
              </a:spcAft>
              <a:defRPr/>
            </a:pPr>
            <a:r>
              <a:rPr lang="en-US"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Employing un(lesser)known systems</a:t>
            </a:r>
          </a:p>
        </p:txBody>
      </p:sp>
    </p:spTree>
    <p:extLst>
      <p:ext uri="{BB962C8B-B14F-4D97-AF65-F5344CB8AC3E}">
        <p14:creationId xmlns:p14="http://schemas.microsoft.com/office/powerpoint/2010/main" val="105181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p:cNvSpPr txBox="1">
            <a:spLocks/>
          </p:cNvSpPr>
          <p:nvPr/>
        </p:nvSpPr>
        <p:spPr>
          <a:xfrm>
            <a:off x="304800" y="1070998"/>
            <a:ext cx="8534400" cy="212311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eaLnBrk="1" hangingPunct="1">
              <a:spcAft>
                <a:spcPts val="600"/>
              </a:spcAft>
              <a:defRPr/>
            </a:pPr>
            <a:r>
              <a:rPr lang="en-US" sz="60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Three Goals</a:t>
            </a:r>
          </a:p>
          <a:p>
            <a:pPr algn="ctr" eaLnBrk="1" hangingPunct="1">
              <a:spcAft>
                <a:spcPts val="600"/>
              </a:spcAft>
              <a:defRPr/>
            </a:pPr>
            <a:r>
              <a:rPr lang="en-US" sz="3600" b="1" dirty="0">
                <a:solidFill>
                  <a:srgbClr val="12521A"/>
                </a:solidFill>
                <a:effectLst>
                  <a:outerShdw blurRad="38100" dist="38100" dir="2700000" algn="tl">
                    <a:srgbClr val="DDDDDD"/>
                  </a:outerShdw>
                </a:effectLst>
                <a:latin typeface="Baskerville Old Face" panose="02020602080505020303" pitchFamily="18" charset="0"/>
                <a:ea typeface="Baskerville" charset="0"/>
                <a:cs typeface="Baskerville" charset="0"/>
              </a:rPr>
              <a:t>for assessment design</a:t>
            </a:r>
            <a:endParaRPr lang="en-US" sz="4000" i="1" dirty="0">
              <a:solidFill>
                <a:srgbClr val="12521A"/>
              </a:solidFill>
              <a:effectLst>
                <a:outerShdw blurRad="38100" dist="38100" dir="2700000" algn="tl">
                  <a:srgbClr val="DDDDDD"/>
                </a:outerShdw>
              </a:effectLst>
              <a:latin typeface="Baskerville Old Face" panose="02020602080505020303" pitchFamily="18" charset="0"/>
              <a:ea typeface="Baskerville Old Face" charset="0"/>
              <a:cs typeface="Baskerville Old Face" charset="0"/>
            </a:endParaRPr>
          </a:p>
        </p:txBody>
      </p:sp>
      <p:sp>
        <p:nvSpPr>
          <p:cNvPr id="7" name="TextBox 6">
            <a:extLst>
              <a:ext uri="{FF2B5EF4-FFF2-40B4-BE49-F238E27FC236}">
                <a16:creationId xmlns:a16="http://schemas.microsoft.com/office/drawing/2014/main" id="{A20935A0-ED7B-4139-A0BC-55736D0AB5A2}"/>
              </a:ext>
            </a:extLst>
          </p:cNvPr>
          <p:cNvSpPr txBox="1"/>
          <p:nvPr/>
        </p:nvSpPr>
        <p:spPr>
          <a:xfrm>
            <a:off x="1058138" y="3429000"/>
            <a:ext cx="7481427" cy="1723549"/>
          </a:xfrm>
          <a:prstGeom prst="rect">
            <a:avLst/>
          </a:prstGeom>
          <a:noFill/>
        </p:spPr>
        <p:txBody>
          <a:bodyPr wrap="square" rtlCol="0">
            <a:spAutoFit/>
          </a:bodyPr>
          <a:lstStyle/>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Promote</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integrity (before assessments) </a:t>
            </a:r>
          </a:p>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Reduce</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opportunity (during assessments) </a:t>
            </a:r>
          </a:p>
          <a:p>
            <a:pPr marL="457200" indent="-457200" eaLnBrk="1" hangingPunct="1">
              <a:spcAft>
                <a:spcPts val="600"/>
              </a:spcAft>
              <a:buFont typeface="Arial" panose="020B0604020202020204" pitchFamily="34" charset="0"/>
              <a:buChar char="•"/>
              <a:defRPr/>
            </a:pPr>
            <a:r>
              <a:rPr lang="en-US" sz="3200" u="sng"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Detect</a:t>
            </a:r>
            <a:r>
              <a:rPr lang="en-US" sz="3200" dirty="0">
                <a:solidFill>
                  <a:srgbClr val="CC0000"/>
                </a:solidFill>
                <a:effectLst>
                  <a:outerShdw blurRad="38100" dist="38100" dir="2700000" algn="tl">
                    <a:srgbClr val="DDDDDD"/>
                  </a:outerShdw>
                </a:effectLst>
                <a:latin typeface="Baskerville Old Face" charset="0"/>
                <a:ea typeface="Baskerville Old Face" charset="0"/>
                <a:cs typeface="Baskerville Old Face" charset="0"/>
              </a:rPr>
              <a:t> misconduct (after assessment)</a:t>
            </a:r>
          </a:p>
        </p:txBody>
      </p:sp>
      <p:sp>
        <p:nvSpPr>
          <p:cNvPr id="2" name="TextBox 1">
            <a:extLst>
              <a:ext uri="{FF2B5EF4-FFF2-40B4-BE49-F238E27FC236}">
                <a16:creationId xmlns:a16="http://schemas.microsoft.com/office/drawing/2014/main" id="{0169B653-F836-4475-96C4-AF28D28EADE1}"/>
              </a:ext>
            </a:extLst>
          </p:cNvPr>
          <p:cNvSpPr txBox="1"/>
          <p:nvPr/>
        </p:nvSpPr>
        <p:spPr>
          <a:xfrm>
            <a:off x="1058138" y="3429000"/>
            <a:ext cx="7027724" cy="523220"/>
          </a:xfrm>
          <a:prstGeom prst="rect">
            <a:avLst/>
          </a:prstGeom>
          <a:solidFill>
            <a:srgbClr val="FFFF00">
              <a:alpha val="27000"/>
            </a:srgbClr>
          </a:solidFill>
        </p:spPr>
        <p:txBody>
          <a:bodyPr wrap="square" rtlCol="0">
            <a:spAutoFit/>
          </a:bodyPr>
          <a:lstStyle/>
          <a:p>
            <a:endParaRPr lang="en-US" dirty="0">
              <a:highlight>
                <a:srgbClr val="FFFF00"/>
              </a:highlight>
            </a:endParaRPr>
          </a:p>
          <a:p>
            <a:endParaRPr lang="en-NZ" dirty="0">
              <a:highlight>
                <a:srgbClr val="FFFF00"/>
              </a:highlight>
            </a:endParaRPr>
          </a:p>
        </p:txBody>
      </p:sp>
    </p:spTree>
    <p:extLst>
      <p:ext uri="{BB962C8B-B14F-4D97-AF65-F5344CB8AC3E}">
        <p14:creationId xmlns:p14="http://schemas.microsoft.com/office/powerpoint/2010/main" val="18951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61F71C8D9D754C85779D9F02F2C84C" ma:contentTypeVersion="8" ma:contentTypeDescription="Create a new document." ma:contentTypeScope="" ma:versionID="8bc781a09aed5506c750222d1b4d9e80">
  <xsd:schema xmlns:xsd="http://www.w3.org/2001/XMLSchema" xmlns:xs="http://www.w3.org/2001/XMLSchema" xmlns:p="http://schemas.microsoft.com/office/2006/metadata/properties" xmlns:ns3="2bfc94ef-d4ae-4287-831c-994758ea3b38" targetNamespace="http://schemas.microsoft.com/office/2006/metadata/properties" ma:root="true" ma:fieldsID="e69e4a5b48fa3aed821d36d61c5df471" ns3:_="">
    <xsd:import namespace="2bfc94ef-d4ae-4287-831c-994758ea3b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c94ef-d4ae-4287-831c-994758ea3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835E7-A128-435D-A24A-69C6A58E44C6}">
  <ds:schemaRefs>
    <ds:schemaRef ds:uri="2bfc94ef-d4ae-4287-831c-994758ea3b3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53A8855B-562C-460D-9F26-32A887909192}">
  <ds:schemaRefs>
    <ds:schemaRef ds:uri="http://schemas.microsoft.com/sharepoint/v3/contenttype/forms"/>
  </ds:schemaRefs>
</ds:datastoreItem>
</file>

<file path=customXml/itemProps3.xml><?xml version="1.0" encoding="utf-8"?>
<ds:datastoreItem xmlns:ds="http://schemas.openxmlformats.org/officeDocument/2006/customXml" ds:itemID="{E6B52AC4-D47F-406F-BAB2-B31E1CA76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c94ef-d4ae-4287-831c-994758ea3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65316</TotalTime>
  <Words>1868</Words>
  <Application>Microsoft Office PowerPoint</Application>
  <PresentationFormat>On-screen Show (4:3)</PresentationFormat>
  <Paragraphs>202</Paragraphs>
  <Slides>34</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Arial</vt:lpstr>
      <vt:lpstr>Athelas</vt:lpstr>
      <vt:lpstr>Baskerville</vt:lpstr>
      <vt:lpstr>Baskerville Old Face</vt:lpstr>
      <vt:lpstr>Calibri</vt:lpstr>
      <vt:lpstr>Courier New</vt:lpstr>
      <vt:lpstr>Helvetica</vt:lpstr>
      <vt:lpstr>Helvetica Light</vt:lpstr>
      <vt:lpstr>Times</vt:lpstr>
      <vt:lpstr>Times New Roman</vt:lpstr>
      <vt:lpstr>Times-Roman</vt:lpstr>
      <vt:lpstr>Verdana</vt:lpstr>
      <vt:lpstr>Wingdings</vt:lpstr>
      <vt:lpstr>light-gradient</vt:lpstr>
      <vt:lpstr>PowerPoint Presentation</vt:lpstr>
      <vt:lpstr>PowerPoint Presentation</vt:lpstr>
      <vt:lpstr>PowerPoint Presentation</vt:lpstr>
      <vt:lpstr>Four Suppositions about Cheating</vt:lpstr>
      <vt:lpstr>Our Dual Natures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Cultures of Integrity:  A three-level model of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Student Engagement and Achievement in Large Lecture Settings through Blended Delivery, Learning Analytics and Peer Mentoring</dc:title>
  <dc:creator>Jason Stephens</dc:creator>
  <cp:lastModifiedBy>Jason Stephens</cp:lastModifiedBy>
  <cp:revision>697</cp:revision>
  <cp:lastPrinted>2016-06-30T03:02:31Z</cp:lastPrinted>
  <dcterms:modified xsi:type="dcterms:W3CDTF">2021-09-06T00:20:58Z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0x0101009D61F71C8D9D754C85779D9F02F2C84C</vt:lpwstr>
  </property>
</Properties>
</file>