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266" r:id="rId2"/>
    <p:sldId id="433" r:id="rId3"/>
    <p:sldId id="430" r:id="rId4"/>
    <p:sldId id="432" r:id="rId5"/>
    <p:sldId id="414" r:id="rId6"/>
    <p:sldId id="431" r:id="rId7"/>
    <p:sldId id="435" r:id="rId8"/>
    <p:sldId id="426" r:id="rId9"/>
    <p:sldId id="417" r:id="rId10"/>
    <p:sldId id="37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4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Sinclair" initials="GS" lastIdx="2" clrIdx="0">
    <p:extLst>
      <p:ext uri="{19B8F6BF-5375-455C-9EA6-DF929625EA0E}">
        <p15:presenceInfo xmlns:p15="http://schemas.microsoft.com/office/powerpoint/2012/main" userId="S::gsin751@UoA.auckland.ac.nz::a54acd4a-5204-4e21-9f6c-39a41407b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7"/>
    <a:srgbClr val="00467F"/>
    <a:srgbClr val="04346C"/>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82080" autoAdjust="0"/>
  </p:normalViewPr>
  <p:slideViewPr>
    <p:cSldViewPr snapToGrid="0" snapToObjects="1">
      <p:cViewPr varScale="1">
        <p:scale>
          <a:sx n="141" d="100"/>
          <a:sy n="141" d="100"/>
        </p:scale>
        <p:origin x="612" y="114"/>
      </p:cViewPr>
      <p:guideLst>
        <p:guide orient="horz" pos="3016"/>
        <p:guide pos="41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42174E-94A8-894B-B55B-E3D1B123F7BC}" type="datetimeFigureOut">
              <a:rPr lang="en-US" smtClean="0"/>
              <a:t>6/12/2022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2B82-52D7-564A-9414-F61912D3DADE}" type="datetimeFigureOut">
              <a:rPr lang="en-US" smtClean="0"/>
              <a:t>6/12/2022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Update on Inspera exams which started last week</a:t>
            </a:r>
          </a:p>
        </p:txBody>
      </p:sp>
      <p:sp>
        <p:nvSpPr>
          <p:cNvPr id="4" name="Slide Number Placeholder 3"/>
          <p:cNvSpPr>
            <a:spLocks noGrp="1"/>
          </p:cNvSpPr>
          <p:nvPr>
            <p:ph type="sldNum" sz="quarter" idx="5"/>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383929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exam assignments were created on 25</a:t>
            </a:r>
            <a:r>
              <a:rPr lang="en-NZ" baseline="30000" dirty="0"/>
              <a:t>th</a:t>
            </a:r>
            <a:r>
              <a:rPr lang="en-NZ" dirty="0"/>
              <a:t> May and Course Directors / GSMs notified. Thanks to everyone who published the exam assignments. </a:t>
            </a:r>
          </a:p>
          <a:p>
            <a:r>
              <a:rPr lang="en-NZ" dirty="0"/>
              <a:t>Day before exams the team published the remaining assignments as they hold key information for students. </a:t>
            </a:r>
          </a:p>
        </p:txBody>
      </p:sp>
      <p:sp>
        <p:nvSpPr>
          <p:cNvPr id="4" name="Slide Number Placeholder 3"/>
          <p:cNvSpPr>
            <a:spLocks noGrp="1"/>
          </p:cNvSpPr>
          <p:nvPr>
            <p:ph type="sldNum" sz="quarter" idx="5"/>
          </p:nvPr>
        </p:nvSpPr>
        <p:spPr/>
        <p:txBody>
          <a:bodyPr/>
          <a:lstStyle/>
          <a:p>
            <a:fld id="{960170D6-42E6-3B4C-BC2C-154007EECCF7}" type="slidenum">
              <a:rPr lang="en-US" smtClean="0"/>
              <a:t>2</a:t>
            </a:fld>
            <a:endParaRPr lang="en-US"/>
          </a:p>
        </p:txBody>
      </p:sp>
    </p:spTree>
    <p:extLst>
      <p:ext uri="{BB962C8B-B14F-4D97-AF65-F5344CB8AC3E}">
        <p14:creationId xmlns:p14="http://schemas.microsoft.com/office/powerpoint/2010/main" val="180832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Assignment information for standard exams. Students access via Inspera website.</a:t>
            </a:r>
          </a:p>
          <a:p>
            <a:endParaRPr lang="en-NZ" dirty="0"/>
          </a:p>
          <a:p>
            <a:r>
              <a:rPr lang="en-NZ" dirty="0"/>
              <a:t>Assignments have due date/time as </a:t>
            </a:r>
            <a:r>
              <a:rPr lang="en-NZ" i="1" dirty="0"/>
              <a:t>start time </a:t>
            </a:r>
            <a:r>
              <a:rPr lang="en-NZ" dirty="0"/>
              <a:t>for the exam so it appears in student calendar</a:t>
            </a:r>
          </a:p>
          <a:p>
            <a:r>
              <a:rPr lang="en-NZ" dirty="0"/>
              <a:t>We have updated the points to match the total marks from Inspera</a:t>
            </a:r>
          </a:p>
        </p:txBody>
      </p:sp>
      <p:sp>
        <p:nvSpPr>
          <p:cNvPr id="4" name="Slide Number Placeholder 3"/>
          <p:cNvSpPr>
            <a:spLocks noGrp="1"/>
          </p:cNvSpPr>
          <p:nvPr>
            <p:ph type="sldNum" sz="quarter" idx="5"/>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46277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Invigilated assignment instructions are different because students need to download Inspera Exam Portal to access the exam.</a:t>
            </a:r>
          </a:p>
          <a:p>
            <a:endParaRPr lang="en-NZ" dirty="0"/>
          </a:p>
          <a:p>
            <a:r>
              <a:rPr lang="en-NZ" dirty="0"/>
              <a:t>Students should always use the latest version of the software and complete practice exams to make sure their device and internet connection is compatible.</a:t>
            </a:r>
          </a:p>
          <a:p>
            <a:endParaRPr lang="en-NZ" dirty="0"/>
          </a:p>
          <a:p>
            <a:r>
              <a:rPr lang="en-NZ" dirty="0"/>
              <a:t>If students have issues with the software they should contact Student Contact Centre for what to do. </a:t>
            </a:r>
          </a:p>
        </p:txBody>
      </p:sp>
      <p:sp>
        <p:nvSpPr>
          <p:cNvPr id="4" name="Slide Number Placeholder 3"/>
          <p:cNvSpPr>
            <a:spLocks noGrp="1"/>
          </p:cNvSpPr>
          <p:nvPr>
            <p:ph type="sldNum" sz="quarter" idx="5"/>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189067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Any practice exams should close at least one day before the scheduled exam</a:t>
            </a:r>
          </a:p>
        </p:txBody>
      </p:sp>
      <p:sp>
        <p:nvSpPr>
          <p:cNvPr id="4" name="Slide Number Placeholder 3"/>
          <p:cNvSpPr>
            <a:spLocks noGrp="1"/>
          </p:cNvSpPr>
          <p:nvPr>
            <p:ph type="sldNum" sz="quarter" idx="5"/>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417233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students see for standard Inspera exam. They go to Canvas and launch Inspera link. </a:t>
            </a:r>
          </a:p>
          <a:p>
            <a:endParaRPr lang="en-NZ" dirty="0"/>
          </a:p>
          <a:p>
            <a:r>
              <a:rPr lang="en-NZ" dirty="0"/>
              <a:t>They will see the upcoming exams (including practice exams) under My Tests</a:t>
            </a:r>
          </a:p>
          <a:p>
            <a:endParaRPr lang="en-NZ" dirty="0"/>
          </a:p>
          <a:p>
            <a:r>
              <a:rPr lang="en-NZ" dirty="0"/>
              <a:t>When the exam starts they can click START</a:t>
            </a:r>
          </a:p>
        </p:txBody>
      </p:sp>
      <p:sp>
        <p:nvSpPr>
          <p:cNvPr id="4" name="Slide Number Placeholder 3"/>
          <p:cNvSpPr>
            <a:spLocks noGrp="1"/>
          </p:cNvSpPr>
          <p:nvPr>
            <p:ph type="sldNum" sz="quarter" idx="5"/>
          </p:nvPr>
        </p:nvSpPr>
        <p:spPr/>
        <p:txBody>
          <a:bodyPr/>
          <a:lstStyle/>
          <a:p>
            <a:fld id="{960170D6-42E6-3B4C-BC2C-154007EECCF7}" type="slidenum">
              <a:rPr lang="en-US" smtClean="0"/>
              <a:t>6</a:t>
            </a:fld>
            <a:endParaRPr lang="en-US"/>
          </a:p>
        </p:txBody>
      </p:sp>
    </p:spTree>
    <p:extLst>
      <p:ext uri="{BB962C8B-B14F-4D97-AF65-F5344CB8AC3E}">
        <p14:creationId xmlns:p14="http://schemas.microsoft.com/office/powerpoint/2010/main" val="238770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Students do not go to Inspera website to launch invigilated exams. </a:t>
            </a:r>
          </a:p>
          <a:p>
            <a:endParaRPr lang="en-NZ" dirty="0"/>
          </a:p>
          <a:p>
            <a:r>
              <a:rPr lang="en-NZ" dirty="0"/>
              <a:t>They open the software on their computer, complete proctoring checks then login and select the exam from the list of upcoming “Tests” (will see upcoming practice exams as well). </a:t>
            </a:r>
          </a:p>
          <a:p>
            <a:endParaRPr lang="en-NZ" dirty="0"/>
          </a:p>
          <a:p>
            <a:r>
              <a:rPr lang="en-NZ" dirty="0"/>
              <a:t>It takes time to do the checks etc, students should do this 15 minutes before the exam start time so they are ready to start on time. </a:t>
            </a:r>
          </a:p>
        </p:txBody>
      </p:sp>
      <p:sp>
        <p:nvSpPr>
          <p:cNvPr id="4" name="Slide Number Placeholder 3"/>
          <p:cNvSpPr>
            <a:spLocks noGrp="1"/>
          </p:cNvSpPr>
          <p:nvPr>
            <p:ph type="sldNum" sz="quarter" idx="5"/>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329301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Grades will be automatically transferred back to Canvas once marks confirmed. Please ensure all exams are confirmed e.g. if individual students have sat exams at different times they will be separate exams in Inspera</a:t>
            </a:r>
          </a:p>
        </p:txBody>
      </p:sp>
      <p:sp>
        <p:nvSpPr>
          <p:cNvPr id="4" name="Slide Number Placeholder 3"/>
          <p:cNvSpPr>
            <a:spLocks noGrp="1"/>
          </p:cNvSpPr>
          <p:nvPr>
            <p:ph type="sldNum" sz="quarter" idx="5"/>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231332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Inspera support information.</a:t>
            </a:r>
          </a:p>
        </p:txBody>
      </p:sp>
      <p:sp>
        <p:nvSpPr>
          <p:cNvPr id="4" name="Slide Number Placeholder 3"/>
          <p:cNvSpPr>
            <a:spLocks noGrp="1"/>
          </p:cNvSpPr>
          <p:nvPr>
            <p:ph type="sldNum" sz="quarter" idx="5"/>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930168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6" y="1717042"/>
            <a:ext cx="8027984" cy="627421"/>
          </a:xfrm>
          <a:prstGeom prst="rect">
            <a:avLst/>
          </a:prstGeom>
        </p:spPr>
        <p:txBody>
          <a:bodyPr vert="horz"/>
          <a:lstStyle>
            <a:lvl1pPr algn="l">
              <a:defRPr sz="4000" b="1" i="0">
                <a:solidFill>
                  <a:srgbClr val="FFFFFF"/>
                </a:solidFill>
                <a:latin typeface="Verdana"/>
                <a:cs typeface="Verdana"/>
              </a:defRPr>
            </a:lvl1pPr>
          </a:lstStyle>
          <a:p>
            <a:r>
              <a:rPr lang="en-AU" dirty="0"/>
              <a:t>Headline (Verdana Bold)</a:t>
            </a:r>
            <a:endParaRPr lang="en-US" dirty="0"/>
          </a:p>
        </p:txBody>
      </p:sp>
      <p:sp>
        <p:nvSpPr>
          <p:cNvPr id="25" name="Text Placeholder 24"/>
          <p:cNvSpPr>
            <a:spLocks noGrp="1"/>
          </p:cNvSpPr>
          <p:nvPr>
            <p:ph type="body" sz="quarter" idx="10" hasCustomPrompt="1"/>
          </p:nvPr>
        </p:nvSpPr>
        <p:spPr>
          <a:xfrm>
            <a:off x="677863" y="2351260"/>
            <a:ext cx="8027987" cy="792452"/>
          </a:xfrm>
          <a:prstGeom prst="rect">
            <a:avLst/>
          </a:prstGeom>
        </p:spPr>
        <p:txBody>
          <a:bodyPr vert="horz"/>
          <a:lstStyle>
            <a:lvl1pPr marL="0" indent="0">
              <a:buFontTx/>
              <a:buNone/>
              <a:defRPr sz="2400">
                <a:solidFill>
                  <a:schemeClr val="bg1"/>
                </a:solidFill>
                <a:latin typeface="Verdana"/>
              </a:defRPr>
            </a:lvl1pPr>
          </a:lstStyle>
          <a:p>
            <a:pPr lvl="0"/>
            <a:r>
              <a:rPr lang="en-AU" dirty="0"/>
              <a:t>Subheading (Verdana Regular)</a:t>
            </a:r>
          </a:p>
        </p:txBody>
      </p:sp>
      <p:sp>
        <p:nvSpPr>
          <p:cNvPr id="2" name="Date Placeholder 1"/>
          <p:cNvSpPr>
            <a:spLocks noGrp="1"/>
          </p:cNvSpPr>
          <p:nvPr>
            <p:ph type="dt" sz="half" idx="11"/>
          </p:nvPr>
        </p:nvSpPr>
        <p:spPr>
          <a:xfrm>
            <a:off x="660400" y="4456152"/>
            <a:ext cx="3423062" cy="331352"/>
          </a:xfrm>
          <a:prstGeom prst="rect">
            <a:avLst/>
          </a:prstGeom>
        </p:spPr>
        <p:txBody>
          <a:bodyPr/>
          <a:lstStyle>
            <a:lvl1pPr>
              <a:defRPr sz="1400" b="0" i="0">
                <a:solidFill>
                  <a:schemeClr val="bg1"/>
                </a:solidFill>
                <a:latin typeface="Verdana"/>
                <a:cs typeface="Verdana"/>
              </a:defRPr>
            </a:lvl1pPr>
          </a:lstStyle>
          <a:p>
            <a:fld id="{43DC56B5-A700-544C-8720-C289028A981D}" type="datetime2">
              <a:rPr lang="en-NZ" smtClean="0"/>
              <a:pPr/>
              <a:t>Sunday, 12 June 2022</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5432" y="300037"/>
            <a:ext cx="1979866" cy="654467"/>
          </a:xfrm>
          <a:prstGeom prst="rect">
            <a:avLst/>
          </a:prstGeom>
        </p:spPr>
      </p:pic>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12107" y="1542043"/>
            <a:ext cx="8392981" cy="3039101"/>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312107" y="234390"/>
            <a:ext cx="6134413" cy="1164642"/>
          </a:xfrm>
          <a:prstGeom prst="rect">
            <a:avLst/>
          </a:prstGeom>
        </p:spPr>
        <p:txBody>
          <a:bodyPr vert="horz"/>
          <a:lstStyle>
            <a:lvl1pPr algn="l">
              <a:defRPr sz="4400" b="1" i="0">
                <a:solidFill>
                  <a:srgbClr val="009AC7"/>
                </a:solidFill>
                <a:latin typeface="Verdana"/>
                <a:cs typeface="Verdana"/>
              </a:defRPr>
            </a:lvl1pPr>
          </a:lstStyle>
          <a:p>
            <a:r>
              <a:rPr lang="en-AU" sz="3600" dirty="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616" y="241746"/>
            <a:ext cx="1683035" cy="556346"/>
          </a:xfrm>
          <a:prstGeom prst="rect">
            <a:avLst/>
          </a:prstGeom>
        </p:spPr>
      </p:pic>
    </p:spTree>
    <p:extLst>
      <p:ext uri="{BB962C8B-B14F-4D97-AF65-F5344CB8AC3E}">
        <p14:creationId xmlns:p14="http://schemas.microsoft.com/office/powerpoint/2010/main" val="299027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339538" y="1709928"/>
            <a:ext cx="5192582" cy="2971799"/>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339538" y="257290"/>
            <a:ext cx="5192582" cy="1224037"/>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767013" y="1052818"/>
            <a:ext cx="3096000" cy="362891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a:t>Click icon to add picture</a:t>
            </a:r>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616" y="241746"/>
            <a:ext cx="1683035" cy="556346"/>
          </a:xfrm>
          <a:prstGeom prst="rect">
            <a:avLst/>
          </a:prstGeom>
        </p:spPr>
      </p:pic>
    </p:spTree>
    <p:extLst>
      <p:ext uri="{BB962C8B-B14F-4D97-AF65-F5344CB8AC3E}">
        <p14:creationId xmlns:p14="http://schemas.microsoft.com/office/powerpoint/2010/main" val="29603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357826" y="1773936"/>
            <a:ext cx="4909118" cy="285292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357826" y="327686"/>
            <a:ext cx="4909118" cy="1226793"/>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5520125" y="1016242"/>
            <a:ext cx="3096000" cy="21475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a:t>Click icon to add picture</a:t>
            </a:r>
            <a:endParaRPr lang="en-US" dirty="0"/>
          </a:p>
        </p:txBody>
      </p:sp>
      <p:sp>
        <p:nvSpPr>
          <p:cNvPr id="5" name="Picture Placeholder 8"/>
          <p:cNvSpPr>
            <a:spLocks noGrp="1"/>
          </p:cNvSpPr>
          <p:nvPr>
            <p:ph type="pic" sz="quarter" idx="12"/>
          </p:nvPr>
        </p:nvSpPr>
        <p:spPr>
          <a:xfrm>
            <a:off x="5520125" y="3409766"/>
            <a:ext cx="1439998" cy="121709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a:t>Click icon to add picture</a:t>
            </a:r>
            <a:endParaRPr lang="en-US" dirty="0"/>
          </a:p>
        </p:txBody>
      </p:sp>
      <p:sp>
        <p:nvSpPr>
          <p:cNvPr id="6" name="Picture Placeholder 8"/>
          <p:cNvSpPr>
            <a:spLocks noGrp="1"/>
          </p:cNvSpPr>
          <p:nvPr>
            <p:ph type="pic" sz="quarter" idx="13"/>
          </p:nvPr>
        </p:nvSpPr>
        <p:spPr>
          <a:xfrm>
            <a:off x="7176127" y="3409767"/>
            <a:ext cx="1439998" cy="121709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a:t>Click icon to add picture</a:t>
            </a:r>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616" y="241746"/>
            <a:ext cx="1683035" cy="556346"/>
          </a:xfrm>
          <a:prstGeom prst="rect">
            <a:avLst/>
          </a:prstGeom>
        </p:spPr>
      </p:pic>
    </p:spTree>
    <p:extLst>
      <p:ext uri="{BB962C8B-B14F-4D97-AF65-F5344CB8AC3E}">
        <p14:creationId xmlns:p14="http://schemas.microsoft.com/office/powerpoint/2010/main" val="25740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987552"/>
            <a:ext cx="7880095" cy="360273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616" y="241746"/>
            <a:ext cx="1683035" cy="556346"/>
          </a:xfrm>
          <a:prstGeom prst="rect">
            <a:avLst/>
          </a:prstGeom>
        </p:spPr>
      </p:pic>
    </p:spTree>
    <p:extLst>
      <p:ext uri="{BB962C8B-B14F-4D97-AF65-F5344CB8AC3E}">
        <p14:creationId xmlns:p14="http://schemas.microsoft.com/office/powerpoint/2010/main" val="259458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677863" y="1710928"/>
            <a:ext cx="8027987" cy="2384822"/>
          </a:xfrm>
          <a:prstGeom prst="rect">
            <a:avLst/>
          </a:prstGeom>
        </p:spPr>
        <p:txBody>
          <a:bodyPr vert="horz" anchor="b"/>
          <a:lstStyle>
            <a:lvl1pPr marL="0" indent="0">
              <a:buFontTx/>
              <a:buNone/>
              <a:defRPr sz="1800">
                <a:solidFill>
                  <a:schemeClr val="bg1"/>
                </a:solidFill>
                <a:latin typeface="Verdana"/>
              </a:defRPr>
            </a:lvl1pPr>
          </a:lstStyle>
          <a:p>
            <a:pPr lvl="0"/>
            <a:r>
              <a:rPr lang="en-US"/>
              <a:t>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5432" y="300037"/>
            <a:ext cx="1979866" cy="654467"/>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12/06/2022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4989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9919969" y="1318761"/>
            <a:ext cx="914400" cy="685800"/>
          </a:xfrm>
          <a:prstGeom prst="rect">
            <a:avLst/>
          </a:prstGeom>
        </p:spPr>
        <p:txBody>
          <a:bodyPr wrap="none" rtlCol="0" anchor="t">
            <a:normAutofit/>
          </a:bodyPr>
          <a:lstStyle/>
          <a:p>
            <a:endParaRPr lang="en-US" dirty="0" err="1"/>
          </a:p>
        </p:txBody>
      </p:sp>
      <p:sp>
        <p:nvSpPr>
          <p:cNvPr id="2" name="Slide Number Placeholder 1"/>
          <p:cNvSpPr>
            <a:spLocks noGrp="1"/>
          </p:cNvSpPr>
          <p:nvPr>
            <p:ph type="sldNum" sz="quarter" idx="4"/>
          </p:nvPr>
        </p:nvSpPr>
        <p:spPr>
          <a:xfrm>
            <a:off x="8056133" y="4765262"/>
            <a:ext cx="642730" cy="355997"/>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8" r:id="rId5"/>
    <p:sldLayoutId id="2147483659" r:id="rId6"/>
    <p:sldLayoutId id="2147483660" r:id="rId7"/>
    <p:sldLayoutId id="2147483661" r:id="rId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uckland.instructure.com/courses/15995/pages/lti-inspera-setting-up-practice-ex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uoaprod.service-now.com/sp?id=sc_cat_item&amp;sys_id=0e6fb8fa4feb7e00ef5cfaf11310c78a&amp;sysparm_category=c6c05b21db91ff4029f117564a9619f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uoa.sharepoint.com/sites/InsperaOnlineAssessments/SitePages/Inspera-online-assessment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uckland.zoom.us/j/92631658949?pwd=M0YzZ1NxQXNZcXArdjZXc1orVGo2Zz09&amp;from=addon" TargetMode="External"/><Relationship Id="rId5" Type="http://schemas.openxmlformats.org/officeDocument/2006/relationships/hyperlink" Target="mailto:inspera@auckland.ac.nz" TargetMode="External"/><Relationship Id="rId4" Type="http://schemas.openxmlformats.org/officeDocument/2006/relationships/hyperlink" Target="https://support.inspera.com/hc/en-us/categories/360001026692-Exam-Prepa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866" y="1846887"/>
            <a:ext cx="8027984" cy="627421"/>
          </a:xfrm>
        </p:spPr>
        <p:txBody>
          <a:bodyPr/>
          <a:lstStyle/>
          <a:p>
            <a:r>
              <a:rPr lang="en-US" sz="2800" dirty="0" err="1"/>
              <a:t>Inspera</a:t>
            </a:r>
            <a:r>
              <a:rPr lang="en-US" sz="2800" dirty="0"/>
              <a:t> online exams in Canvas</a:t>
            </a:r>
          </a:p>
        </p:txBody>
      </p:sp>
      <p:sp>
        <p:nvSpPr>
          <p:cNvPr id="7" name="Text Placeholder 6"/>
          <p:cNvSpPr>
            <a:spLocks noGrp="1"/>
          </p:cNvSpPr>
          <p:nvPr>
            <p:ph type="body" sz="quarter" idx="10"/>
          </p:nvPr>
        </p:nvSpPr>
        <p:spPr>
          <a:xfrm>
            <a:off x="677863" y="2669192"/>
            <a:ext cx="8027987" cy="792452"/>
          </a:xfrm>
        </p:spPr>
        <p:txBody>
          <a:bodyPr/>
          <a:lstStyle/>
          <a:p>
            <a:r>
              <a:rPr lang="en-US" dirty="0"/>
              <a:t>Canvas &amp; Teaching Technology Meeting</a:t>
            </a:r>
          </a:p>
        </p:txBody>
      </p:sp>
      <p:sp>
        <p:nvSpPr>
          <p:cNvPr id="8" name="Date Placeholder 7"/>
          <p:cNvSpPr>
            <a:spLocks noGrp="1"/>
          </p:cNvSpPr>
          <p:nvPr>
            <p:ph type="dt" sz="half" idx="11"/>
          </p:nvPr>
        </p:nvSpPr>
        <p:spPr>
          <a:xfrm>
            <a:off x="593491" y="4149230"/>
            <a:ext cx="5554547" cy="331352"/>
          </a:xfrm>
        </p:spPr>
        <p:txBody>
          <a:bodyPr/>
          <a:lstStyle/>
          <a:p>
            <a:r>
              <a:rPr lang="en-US" sz="2000" dirty="0"/>
              <a:t>Gemma Sinclair – Product Owner</a:t>
            </a:r>
            <a:endParaRPr lang="en-NZ" sz="2000" dirty="0"/>
          </a:p>
          <a:p>
            <a:r>
              <a:rPr lang="en-NZ" dirty="0"/>
              <a:t>June 2022</a:t>
            </a:r>
            <a:endParaRPr lang="en-US" dirty="0"/>
          </a:p>
        </p:txBody>
      </p:sp>
    </p:spTree>
    <p:extLst>
      <p:ext uri="{BB962C8B-B14F-4D97-AF65-F5344CB8AC3E}">
        <p14:creationId xmlns:p14="http://schemas.microsoft.com/office/powerpoint/2010/main" val="44421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lstStyle/>
          <a:p>
            <a:r>
              <a:rPr lang="en-US" sz="2800" dirty="0"/>
              <a:t>Thank you</a:t>
            </a:r>
            <a:endParaRPr lang="en-NZ" sz="2800" dirty="0"/>
          </a:p>
        </p:txBody>
      </p:sp>
    </p:spTree>
    <p:extLst>
      <p:ext uri="{BB962C8B-B14F-4D97-AF65-F5344CB8AC3E}">
        <p14:creationId xmlns:p14="http://schemas.microsoft.com/office/powerpoint/2010/main" val="259092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FD86D-02F0-4BEC-9F76-4410ADE30D3B}"/>
              </a:ext>
            </a:extLst>
          </p:cNvPr>
          <p:cNvSpPr>
            <a:spLocks noGrp="1"/>
          </p:cNvSpPr>
          <p:nvPr>
            <p:ph type="body" sz="quarter" idx="10"/>
          </p:nvPr>
        </p:nvSpPr>
        <p:spPr>
          <a:xfrm>
            <a:off x="312107" y="1399033"/>
            <a:ext cx="8471675" cy="3182112"/>
          </a:xfrm>
        </p:spPr>
        <p:txBody>
          <a:bodyPr/>
          <a:lstStyle/>
          <a:p>
            <a:r>
              <a:rPr lang="en-NZ" dirty="0"/>
              <a:t>Two types of exams:</a:t>
            </a:r>
          </a:p>
          <a:p>
            <a:pPr marL="285750" indent="-285750">
              <a:buFont typeface="Arial" panose="020B0604020202020204" pitchFamily="34" charset="0"/>
              <a:buChar char="•"/>
            </a:pPr>
            <a:r>
              <a:rPr lang="en-NZ" dirty="0"/>
              <a:t>495 x Inspera </a:t>
            </a:r>
            <a:r>
              <a:rPr lang="en-NZ" b="1" dirty="0"/>
              <a:t>standard</a:t>
            </a:r>
            <a:r>
              <a:rPr lang="en-NZ" dirty="0"/>
              <a:t> exams (students use web browser e.g. Chrome)</a:t>
            </a:r>
          </a:p>
          <a:p>
            <a:pPr marL="285750" indent="-285750">
              <a:buFont typeface="Arial" panose="020B0604020202020204" pitchFamily="34" charset="0"/>
              <a:buChar char="•"/>
            </a:pPr>
            <a:r>
              <a:rPr lang="en-NZ" dirty="0"/>
              <a:t>28 x Inspera </a:t>
            </a:r>
            <a:r>
              <a:rPr lang="en-NZ" b="1" dirty="0"/>
              <a:t>invigilated</a:t>
            </a:r>
            <a:r>
              <a:rPr lang="en-NZ" dirty="0"/>
              <a:t> exams (students download Inspera Exam Portal)</a:t>
            </a:r>
          </a:p>
          <a:p>
            <a:pPr marL="285750" indent="-285750">
              <a:buFont typeface="Arial" panose="020B0604020202020204" pitchFamily="34" charset="0"/>
              <a:buChar char="•"/>
            </a:pPr>
            <a:endParaRPr lang="en-NZ" dirty="0"/>
          </a:p>
          <a:p>
            <a:r>
              <a:rPr lang="en-NZ" dirty="0"/>
              <a:t>Exams started on Thursday 9</a:t>
            </a:r>
            <a:r>
              <a:rPr lang="en-NZ" baseline="30000" dirty="0"/>
              <a:t>th</a:t>
            </a:r>
            <a:r>
              <a:rPr lang="en-NZ" dirty="0"/>
              <a:t> June and exam assignments have been published to students. </a:t>
            </a:r>
          </a:p>
          <a:p>
            <a:endParaRPr lang="en-NZ" dirty="0"/>
          </a:p>
          <a:p>
            <a:r>
              <a:rPr lang="en-NZ" dirty="0"/>
              <a:t>Once exam marks are confirmed in Inspera they will pass to Canvas gradebook (the Inspera assignment).</a:t>
            </a:r>
          </a:p>
          <a:p>
            <a:endParaRPr lang="en-NZ" dirty="0"/>
          </a:p>
        </p:txBody>
      </p:sp>
      <p:sp>
        <p:nvSpPr>
          <p:cNvPr id="3" name="Title 2">
            <a:extLst>
              <a:ext uri="{FF2B5EF4-FFF2-40B4-BE49-F238E27FC236}">
                <a16:creationId xmlns:a16="http://schemas.microsoft.com/office/drawing/2014/main" id="{BDD54935-5167-4C0C-8512-1BBF3C1CC930}"/>
              </a:ext>
            </a:extLst>
          </p:cNvPr>
          <p:cNvSpPr>
            <a:spLocks noGrp="1"/>
          </p:cNvSpPr>
          <p:nvPr>
            <p:ph type="title"/>
          </p:nvPr>
        </p:nvSpPr>
        <p:spPr/>
        <p:txBody>
          <a:bodyPr/>
          <a:lstStyle/>
          <a:p>
            <a:r>
              <a:rPr lang="en-NZ" dirty="0"/>
              <a:t>Inspera Exams</a:t>
            </a:r>
          </a:p>
        </p:txBody>
      </p:sp>
      <p:sp>
        <p:nvSpPr>
          <p:cNvPr id="4" name="Slide Number Placeholder 3">
            <a:extLst>
              <a:ext uri="{FF2B5EF4-FFF2-40B4-BE49-F238E27FC236}">
                <a16:creationId xmlns:a16="http://schemas.microsoft.com/office/drawing/2014/main" id="{731ADE49-1917-476A-A4D6-9F4DB3FEA788}"/>
              </a:ext>
            </a:extLst>
          </p:cNvPr>
          <p:cNvSpPr>
            <a:spLocks noGrp="1"/>
          </p:cNvSpPr>
          <p:nvPr>
            <p:ph type="sldNum" sz="quarter" idx="11"/>
          </p:nvPr>
        </p:nvSpPr>
        <p:spPr/>
        <p:txBody>
          <a:bodyPr/>
          <a:lstStyle/>
          <a:p>
            <a:fld id="{218B9C4F-B695-C54C-924B-61748EE6A7C5}" type="slidenum">
              <a:rPr lang="en-US" smtClean="0"/>
              <a:pPr/>
              <a:t>2</a:t>
            </a:fld>
            <a:endParaRPr lang="en-US" dirty="0"/>
          </a:p>
        </p:txBody>
      </p:sp>
    </p:spTree>
    <p:extLst>
      <p:ext uri="{BB962C8B-B14F-4D97-AF65-F5344CB8AC3E}">
        <p14:creationId xmlns:p14="http://schemas.microsoft.com/office/powerpoint/2010/main" val="388770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163B8-0A31-46E9-898A-906BBFC0BEB6}"/>
              </a:ext>
            </a:extLst>
          </p:cNvPr>
          <p:cNvSpPr>
            <a:spLocks noGrp="1"/>
          </p:cNvSpPr>
          <p:nvPr>
            <p:ph type="body" sz="quarter" idx="10"/>
          </p:nvPr>
        </p:nvSpPr>
        <p:spPr>
          <a:xfrm>
            <a:off x="312107" y="986401"/>
            <a:ext cx="4684693" cy="3594744"/>
          </a:xfrm>
        </p:spPr>
        <p:txBody>
          <a:bodyPr/>
          <a:lstStyle/>
          <a:p>
            <a:r>
              <a:rPr lang="en-NZ" sz="1400" dirty="0"/>
              <a:t>The online exam assignment includes important information for students on how to access their exam, guidance on </a:t>
            </a:r>
            <a:r>
              <a:rPr lang="en-NZ" sz="1400" dirty="0" err="1"/>
              <a:t>Inspera</a:t>
            </a:r>
            <a:r>
              <a:rPr lang="en-NZ" sz="1400" dirty="0"/>
              <a:t> and where to get support.</a:t>
            </a:r>
          </a:p>
          <a:p>
            <a:endParaRPr lang="en-NZ" sz="1400" dirty="0"/>
          </a:p>
          <a:p>
            <a:r>
              <a:rPr lang="en-NZ" sz="1400" dirty="0"/>
              <a:t>The instructions are similar to last years exams. The points have been updated to match the Inspera exam. </a:t>
            </a:r>
          </a:p>
          <a:p>
            <a:endParaRPr lang="en-NZ" sz="1400" dirty="0"/>
          </a:p>
          <a:p>
            <a:r>
              <a:rPr lang="en-NZ" sz="1400" i="1" dirty="0"/>
              <a:t>Note: Exams which do not include any file uploads can remove this section from the assignment instructions.</a:t>
            </a:r>
          </a:p>
          <a:p>
            <a:endParaRPr lang="en-NZ" sz="1400" dirty="0"/>
          </a:p>
        </p:txBody>
      </p:sp>
      <p:sp>
        <p:nvSpPr>
          <p:cNvPr id="3" name="Title 2">
            <a:extLst>
              <a:ext uri="{FF2B5EF4-FFF2-40B4-BE49-F238E27FC236}">
                <a16:creationId xmlns:a16="http://schemas.microsoft.com/office/drawing/2014/main" id="{C1B5148B-2473-46AA-89D3-4B849EE5757B}"/>
              </a:ext>
            </a:extLst>
          </p:cNvPr>
          <p:cNvSpPr>
            <a:spLocks noGrp="1"/>
          </p:cNvSpPr>
          <p:nvPr>
            <p:ph type="title"/>
          </p:nvPr>
        </p:nvSpPr>
        <p:spPr>
          <a:xfrm>
            <a:off x="312107" y="234390"/>
            <a:ext cx="7391893" cy="813825"/>
          </a:xfrm>
        </p:spPr>
        <p:txBody>
          <a:bodyPr/>
          <a:lstStyle/>
          <a:p>
            <a:r>
              <a:rPr lang="en-NZ" sz="3200" dirty="0"/>
              <a:t>Inspera assignment</a:t>
            </a:r>
          </a:p>
        </p:txBody>
      </p:sp>
      <p:sp>
        <p:nvSpPr>
          <p:cNvPr id="4" name="Slide Number Placeholder 3">
            <a:extLst>
              <a:ext uri="{FF2B5EF4-FFF2-40B4-BE49-F238E27FC236}">
                <a16:creationId xmlns:a16="http://schemas.microsoft.com/office/drawing/2014/main" id="{0AE2EF6F-357C-4CAE-B0D8-F23617BBF074}"/>
              </a:ext>
            </a:extLst>
          </p:cNvPr>
          <p:cNvSpPr>
            <a:spLocks noGrp="1"/>
          </p:cNvSpPr>
          <p:nvPr>
            <p:ph type="sldNum" sz="quarter" idx="11"/>
          </p:nvPr>
        </p:nvSpPr>
        <p:spPr/>
        <p:txBody>
          <a:bodyPr/>
          <a:lstStyle/>
          <a:p>
            <a:fld id="{218B9C4F-B695-C54C-924B-61748EE6A7C5}" type="slidenum">
              <a:rPr lang="en-US" smtClean="0"/>
              <a:pPr/>
              <a:t>3</a:t>
            </a:fld>
            <a:endParaRPr lang="en-US" dirty="0"/>
          </a:p>
        </p:txBody>
      </p:sp>
      <p:pic>
        <p:nvPicPr>
          <p:cNvPr id="6" name="Picture 5">
            <a:extLst>
              <a:ext uri="{FF2B5EF4-FFF2-40B4-BE49-F238E27FC236}">
                <a16:creationId xmlns:a16="http://schemas.microsoft.com/office/drawing/2014/main" id="{6FF043DD-49F2-40C5-A8AE-E89677EC7D32}"/>
              </a:ext>
            </a:extLst>
          </p:cNvPr>
          <p:cNvPicPr>
            <a:picLocks noChangeAspect="1"/>
          </p:cNvPicPr>
          <p:nvPr/>
        </p:nvPicPr>
        <p:blipFill rotWithShape="1">
          <a:blip r:embed="rId3"/>
          <a:srcRect l="17638" t="3471" r="22590"/>
          <a:stretch/>
        </p:blipFill>
        <p:spPr>
          <a:xfrm>
            <a:off x="5216236" y="105928"/>
            <a:ext cx="3804764" cy="9146489"/>
          </a:xfrm>
          <a:prstGeom prst="rect">
            <a:avLst/>
          </a:prstGeom>
          <a:ln>
            <a:solidFill>
              <a:schemeClr val="bg2"/>
            </a:solidFill>
          </a:ln>
        </p:spPr>
      </p:pic>
    </p:spTree>
    <p:extLst>
      <p:ext uri="{BB962C8B-B14F-4D97-AF65-F5344CB8AC3E}">
        <p14:creationId xmlns:p14="http://schemas.microsoft.com/office/powerpoint/2010/main" val="378031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163B8-0A31-46E9-898A-906BBFC0BEB6}"/>
              </a:ext>
            </a:extLst>
          </p:cNvPr>
          <p:cNvSpPr>
            <a:spLocks noGrp="1"/>
          </p:cNvSpPr>
          <p:nvPr>
            <p:ph type="body" sz="quarter" idx="10"/>
          </p:nvPr>
        </p:nvSpPr>
        <p:spPr>
          <a:xfrm>
            <a:off x="312107" y="986401"/>
            <a:ext cx="4684693" cy="3594744"/>
          </a:xfrm>
        </p:spPr>
        <p:txBody>
          <a:bodyPr/>
          <a:lstStyle/>
          <a:p>
            <a:r>
              <a:rPr lang="en-NZ" sz="1400" dirty="0"/>
              <a:t>The invigilated exam assignment has different steps for students to prepare and access their exam. Software must be downloaded which will record the students screen and webcam during the exam.</a:t>
            </a:r>
          </a:p>
          <a:p>
            <a:endParaRPr lang="en-NZ" sz="1400" dirty="0"/>
          </a:p>
          <a:p>
            <a:r>
              <a:rPr lang="en-NZ" sz="1400" dirty="0"/>
              <a:t>The instructions are similar to last years exams. The points have been updated to match the Inspera exam. </a:t>
            </a:r>
          </a:p>
          <a:p>
            <a:endParaRPr lang="en-NZ" sz="1400" dirty="0"/>
          </a:p>
          <a:p>
            <a:r>
              <a:rPr lang="en-NZ" sz="1400" i="1" dirty="0"/>
              <a:t>Note: Exams which do not include any file uploads can remove this section from the assignment instructions.</a:t>
            </a:r>
          </a:p>
          <a:p>
            <a:endParaRPr lang="en-NZ" sz="1400" dirty="0"/>
          </a:p>
        </p:txBody>
      </p:sp>
      <p:sp>
        <p:nvSpPr>
          <p:cNvPr id="3" name="Title 2">
            <a:extLst>
              <a:ext uri="{FF2B5EF4-FFF2-40B4-BE49-F238E27FC236}">
                <a16:creationId xmlns:a16="http://schemas.microsoft.com/office/drawing/2014/main" id="{C1B5148B-2473-46AA-89D3-4B849EE5757B}"/>
              </a:ext>
            </a:extLst>
          </p:cNvPr>
          <p:cNvSpPr>
            <a:spLocks noGrp="1"/>
          </p:cNvSpPr>
          <p:nvPr>
            <p:ph type="title"/>
          </p:nvPr>
        </p:nvSpPr>
        <p:spPr>
          <a:xfrm>
            <a:off x="312107" y="234390"/>
            <a:ext cx="7391893" cy="752011"/>
          </a:xfrm>
        </p:spPr>
        <p:txBody>
          <a:bodyPr/>
          <a:lstStyle/>
          <a:p>
            <a:r>
              <a:rPr lang="en-NZ" sz="2800" dirty="0"/>
              <a:t>Invigilated assignment</a:t>
            </a:r>
          </a:p>
        </p:txBody>
      </p:sp>
      <p:sp>
        <p:nvSpPr>
          <p:cNvPr id="4" name="Slide Number Placeholder 3">
            <a:extLst>
              <a:ext uri="{FF2B5EF4-FFF2-40B4-BE49-F238E27FC236}">
                <a16:creationId xmlns:a16="http://schemas.microsoft.com/office/drawing/2014/main" id="{0AE2EF6F-357C-4CAE-B0D8-F23617BBF074}"/>
              </a:ext>
            </a:extLst>
          </p:cNvPr>
          <p:cNvSpPr>
            <a:spLocks noGrp="1"/>
          </p:cNvSpPr>
          <p:nvPr>
            <p:ph type="sldNum" sz="quarter" idx="11"/>
          </p:nvPr>
        </p:nvSpPr>
        <p:spPr/>
        <p:txBody>
          <a:bodyPr/>
          <a:lstStyle/>
          <a:p>
            <a:fld id="{218B9C4F-B695-C54C-924B-61748EE6A7C5}" type="slidenum">
              <a:rPr lang="en-US" smtClean="0"/>
              <a:pPr/>
              <a:t>4</a:t>
            </a:fld>
            <a:endParaRPr lang="en-US" dirty="0"/>
          </a:p>
        </p:txBody>
      </p:sp>
      <p:pic>
        <p:nvPicPr>
          <p:cNvPr id="11" name="Picture 10">
            <a:extLst>
              <a:ext uri="{FF2B5EF4-FFF2-40B4-BE49-F238E27FC236}">
                <a16:creationId xmlns:a16="http://schemas.microsoft.com/office/drawing/2014/main" id="{FE54C31B-1DEE-438F-968E-3CB15B4D89F0}"/>
              </a:ext>
            </a:extLst>
          </p:cNvPr>
          <p:cNvPicPr>
            <a:picLocks noChangeAspect="1"/>
          </p:cNvPicPr>
          <p:nvPr/>
        </p:nvPicPr>
        <p:blipFill rotWithShape="1">
          <a:blip r:embed="rId3"/>
          <a:srcRect l="17900" t="2353" r="22049"/>
          <a:stretch/>
        </p:blipFill>
        <p:spPr>
          <a:xfrm>
            <a:off x="5166360" y="91440"/>
            <a:ext cx="3977640" cy="12804360"/>
          </a:xfrm>
          <a:prstGeom prst="rect">
            <a:avLst/>
          </a:prstGeom>
          <a:ln>
            <a:solidFill>
              <a:schemeClr val="bg2"/>
            </a:solidFill>
          </a:ln>
        </p:spPr>
      </p:pic>
    </p:spTree>
    <p:extLst>
      <p:ext uri="{BB962C8B-B14F-4D97-AF65-F5344CB8AC3E}">
        <p14:creationId xmlns:p14="http://schemas.microsoft.com/office/powerpoint/2010/main" val="383103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883" y="1033347"/>
            <a:ext cx="4669318" cy="3731916"/>
          </a:xfrm>
        </p:spPr>
        <p:txBody>
          <a:bodyPr/>
          <a:lstStyle/>
          <a:p>
            <a:r>
              <a:rPr lang="en-NZ" sz="1400" b="1" dirty="0" err="1">
                <a:latin typeface="Verdana" panose="020B0604030504040204" pitchFamily="34" charset="0"/>
                <a:ea typeface="Verdana" panose="020B0604030504040204" pitchFamily="34" charset="0"/>
              </a:rPr>
              <a:t>Inspera</a:t>
            </a:r>
            <a:r>
              <a:rPr lang="en-NZ" sz="1400" b="1" dirty="0">
                <a:latin typeface="Verdana" panose="020B0604030504040204" pitchFamily="34" charset="0"/>
                <a:ea typeface="Verdana" panose="020B0604030504040204" pitchFamily="34" charset="0"/>
              </a:rPr>
              <a:t> Practice/Mock exam requirements:</a:t>
            </a:r>
          </a:p>
          <a:p>
            <a:pPr marL="285750" indent="-285750">
              <a:buFont typeface="Arial" panose="020B0604020202020204" pitchFamily="34" charset="0"/>
              <a:buChar char="•"/>
            </a:pPr>
            <a:r>
              <a:rPr lang="en-NZ" sz="1200" dirty="0">
                <a:latin typeface="Verdana" panose="020B0604030504040204" pitchFamily="34" charset="0"/>
                <a:ea typeface="Verdana" panose="020B0604030504040204" pitchFamily="34" charset="0"/>
              </a:rPr>
              <a:t>Must close at least 1 day before the scheduled exam</a:t>
            </a:r>
          </a:p>
          <a:p>
            <a:pPr marL="285750" indent="-285750">
              <a:buFont typeface="Arial" panose="020B0604020202020204" pitchFamily="34" charset="0"/>
              <a:buChar char="•"/>
            </a:pPr>
            <a:r>
              <a:rPr lang="en-NZ" sz="1200" dirty="0">
                <a:latin typeface="Verdana" panose="020B0604030504040204" pitchFamily="34" charset="0"/>
                <a:ea typeface="Verdana" panose="020B0604030504040204" pitchFamily="34" charset="0"/>
              </a:rPr>
              <a:t>Naming convention to include “Practice” or “Mock” and Course Code e.g.:</a:t>
            </a:r>
          </a:p>
          <a:p>
            <a:pPr marL="1028700" lvl="1">
              <a:buFont typeface="Arial" panose="020B0604020202020204" pitchFamily="34" charset="0"/>
              <a:buChar char="•"/>
            </a:pPr>
            <a:r>
              <a:rPr lang="en-NZ" sz="1200" dirty="0">
                <a:latin typeface="Verdana" panose="020B0604030504040204" pitchFamily="34" charset="0"/>
                <a:ea typeface="Verdana" panose="020B0604030504040204" pitchFamily="34" charset="0"/>
              </a:rPr>
              <a:t> “Practice exam PSYCH 109/109G”</a:t>
            </a:r>
          </a:p>
          <a:p>
            <a:pPr marL="1028700" lvl="1">
              <a:buFont typeface="Arial" panose="020B0604020202020204" pitchFamily="34" charset="0"/>
              <a:buChar char="•"/>
            </a:pPr>
            <a:endParaRPr lang="en-NZ" sz="1200" dirty="0">
              <a:latin typeface="Verdana" panose="020B0604030504040204" pitchFamily="34" charset="0"/>
              <a:ea typeface="Verdana" panose="020B0604030504040204" pitchFamily="34" charset="0"/>
            </a:endParaRPr>
          </a:p>
          <a:p>
            <a:r>
              <a:rPr lang="en-NZ" sz="1200" dirty="0">
                <a:latin typeface="Verdana" panose="020B0604030504040204" pitchFamily="34" charset="0"/>
                <a:ea typeface="Verdana" panose="020B0604030504040204" pitchFamily="34" charset="0"/>
              </a:rPr>
              <a:t>Exams Office will check to ensure there is no overlap with scheduled exams.</a:t>
            </a:r>
          </a:p>
          <a:p>
            <a:endParaRPr lang="en-NZ" sz="1200" dirty="0">
              <a:latin typeface="Verdana" panose="020B0604030504040204" pitchFamily="34" charset="0"/>
              <a:ea typeface="Verdana" panose="020B0604030504040204" pitchFamily="34" charset="0"/>
            </a:endParaRPr>
          </a:p>
          <a:p>
            <a:r>
              <a:rPr lang="en-NZ" sz="1200" dirty="0">
                <a:latin typeface="Verdana" panose="020B0604030504040204" pitchFamily="34" charset="0"/>
                <a:ea typeface="Verdana" panose="020B0604030504040204" pitchFamily="34" charset="0"/>
              </a:rPr>
              <a:t>Inspera External Tool steps:</a:t>
            </a:r>
          </a:p>
          <a:p>
            <a:r>
              <a:rPr lang="en-NZ" sz="1200" dirty="0">
                <a:latin typeface="Verdana" panose="020B0604030504040204" pitchFamily="34" charset="0"/>
                <a:ea typeface="Verdana" panose="020B0604030504040204" pitchFamily="34" charset="0"/>
                <a:hlinkClick r:id="rId3"/>
              </a:rPr>
              <a:t>https://auckland.instructure.com/courses/15995/pages/lti-inspera-setting-up-practice-exam</a:t>
            </a:r>
            <a:r>
              <a:rPr lang="en-NZ" sz="1200" dirty="0">
                <a:latin typeface="Verdana" panose="020B0604030504040204" pitchFamily="34" charset="0"/>
                <a:ea typeface="Verdana" panose="020B0604030504040204" pitchFamily="34" charset="0"/>
              </a:rPr>
              <a:t> </a:t>
            </a:r>
          </a:p>
        </p:txBody>
      </p:sp>
      <p:sp>
        <p:nvSpPr>
          <p:cNvPr id="4" name="Slide Number Placeholder 3"/>
          <p:cNvSpPr>
            <a:spLocks noGrp="1"/>
          </p:cNvSpPr>
          <p:nvPr>
            <p:ph type="sldNum" sz="quarter" idx="11"/>
          </p:nvPr>
        </p:nvSpPr>
        <p:spPr/>
        <p:txBody>
          <a:bodyPr/>
          <a:lstStyle/>
          <a:p>
            <a:fld id="{218B9C4F-B695-C54C-924B-61748EE6A7C5}" type="slidenum">
              <a:rPr lang="en-US" smtClean="0"/>
              <a:pPr/>
              <a:t>5</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312107" y="234390"/>
            <a:ext cx="6134413" cy="950174"/>
          </a:xfrm>
        </p:spPr>
        <p:txBody>
          <a:bodyPr/>
          <a:lstStyle/>
          <a:p>
            <a:r>
              <a:rPr lang="en-US" sz="3200" dirty="0" err="1"/>
              <a:t>Inspera</a:t>
            </a:r>
            <a:r>
              <a:rPr lang="en-US" sz="3200" dirty="0"/>
              <a:t> practice exams</a:t>
            </a:r>
            <a:endParaRPr lang="en-NZ" sz="3600" dirty="0"/>
          </a:p>
        </p:txBody>
      </p:sp>
      <p:pic>
        <p:nvPicPr>
          <p:cNvPr id="11" name="Picture 10">
            <a:extLst>
              <a:ext uri="{FF2B5EF4-FFF2-40B4-BE49-F238E27FC236}">
                <a16:creationId xmlns:a16="http://schemas.microsoft.com/office/drawing/2014/main" id="{56DBBD7E-E935-4F1B-8755-9D47F581F6DA}"/>
              </a:ext>
            </a:extLst>
          </p:cNvPr>
          <p:cNvPicPr>
            <a:picLocks noChangeAspect="1"/>
          </p:cNvPicPr>
          <p:nvPr/>
        </p:nvPicPr>
        <p:blipFill rotWithShape="1">
          <a:blip r:embed="rId4"/>
          <a:srcRect l="18812" t="10244" r="22962" b="29029"/>
          <a:stretch/>
        </p:blipFill>
        <p:spPr>
          <a:xfrm>
            <a:off x="5140801" y="891552"/>
            <a:ext cx="3856692" cy="4110771"/>
          </a:xfrm>
          <a:prstGeom prst="rect">
            <a:avLst/>
          </a:prstGeom>
          <a:ln>
            <a:solidFill>
              <a:schemeClr val="bg2"/>
            </a:solidFill>
          </a:ln>
        </p:spPr>
      </p:pic>
    </p:spTree>
    <p:extLst>
      <p:ext uri="{BB962C8B-B14F-4D97-AF65-F5344CB8AC3E}">
        <p14:creationId xmlns:p14="http://schemas.microsoft.com/office/powerpoint/2010/main" val="286493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883" y="1033347"/>
            <a:ext cx="4474917" cy="3731916"/>
          </a:xfrm>
        </p:spPr>
        <p:txBody>
          <a:bodyPr/>
          <a:lstStyle/>
          <a:p>
            <a:pPr lvl="0">
              <a:lnSpc>
                <a:spcPct val="100000"/>
              </a:lnSpc>
              <a:spcBef>
                <a:spcPts val="600"/>
              </a:spcBef>
              <a:spcAft>
                <a:spcPts val="600"/>
              </a:spcAft>
            </a:pPr>
            <a:r>
              <a:rPr lang="en-NZ" sz="1400" dirty="0">
                <a:effectLst/>
                <a:latin typeface="Verdana" panose="020B0604030504040204" pitchFamily="34" charset="0"/>
                <a:ea typeface="Verdana" panose="020B0604030504040204" pitchFamily="34" charset="0"/>
                <a:cs typeface="Times New Roman" panose="02020603050405020304" pitchFamily="18" charset="0"/>
              </a:rPr>
              <a:t>From Canvas:</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Select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Courses</a:t>
            </a:r>
            <a:endParaRPr lang="en-NZ"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Click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Assignments </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Open </a:t>
            </a:r>
            <a:r>
              <a:rPr lang="en-NZ" sz="1400" b="1" dirty="0" err="1">
                <a:effectLst/>
                <a:latin typeface="Verdana" panose="020B0604030504040204" pitchFamily="34" charset="0"/>
                <a:ea typeface="Verdana" panose="020B0604030504040204" pitchFamily="34" charset="0"/>
                <a:cs typeface="Times New Roman" panose="02020603050405020304" pitchFamily="18" charset="0"/>
              </a:rPr>
              <a:t>Inspera</a:t>
            </a:r>
            <a:r>
              <a:rPr lang="en-NZ" sz="1400" b="1" dirty="0">
                <a:effectLst/>
                <a:latin typeface="Verdana" panose="020B0604030504040204" pitchFamily="34" charset="0"/>
                <a:ea typeface="Verdana" panose="020B0604030504040204" pitchFamily="34" charset="0"/>
                <a:cs typeface="Times New Roman" panose="02020603050405020304" pitchFamily="18" charset="0"/>
              </a:rPr>
              <a:t> online exam assignment</a:t>
            </a:r>
          </a:p>
          <a:p>
            <a:pPr marL="342900" lvl="0" indent="-342900">
              <a:lnSpc>
                <a:spcPct val="100000"/>
              </a:lnSpc>
              <a:spcBef>
                <a:spcPts val="600"/>
              </a:spcBef>
              <a:spcAft>
                <a:spcPts val="600"/>
              </a:spcAft>
              <a:buFont typeface="+mj-lt"/>
              <a:buAutoNum type="arabicPeriod"/>
            </a:pPr>
            <a:r>
              <a:rPr lang="en-NZ" sz="1400" dirty="0">
                <a:latin typeface="Verdana" panose="020B0604030504040204" pitchFamily="34" charset="0"/>
                <a:ea typeface="Verdana" panose="020B0604030504040204" pitchFamily="34" charset="0"/>
                <a:cs typeface="Times New Roman" panose="02020603050405020304" pitchFamily="18" charset="0"/>
              </a:rPr>
              <a:t>Click on </a:t>
            </a:r>
            <a:r>
              <a:rPr lang="en-NZ" sz="1400" b="1" dirty="0" err="1">
                <a:latin typeface="Verdana" panose="020B0604030504040204" pitchFamily="34" charset="0"/>
                <a:ea typeface="Verdana" panose="020B0604030504040204" pitchFamily="34" charset="0"/>
                <a:cs typeface="Times New Roman" panose="02020603050405020304" pitchFamily="18" charset="0"/>
              </a:rPr>
              <a:t>Inspera</a:t>
            </a:r>
            <a:r>
              <a:rPr lang="en-NZ" sz="1400" b="1" dirty="0">
                <a:latin typeface="Verdana" panose="020B0604030504040204" pitchFamily="34" charset="0"/>
                <a:ea typeface="Verdana" panose="020B0604030504040204" pitchFamily="34" charset="0"/>
                <a:cs typeface="Times New Roman" panose="02020603050405020304" pitchFamily="18" charset="0"/>
              </a:rPr>
              <a:t> dashboard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link</a:t>
            </a:r>
          </a:p>
          <a:p>
            <a:pPr>
              <a:lnSpc>
                <a:spcPct val="100000"/>
              </a:lnSpc>
              <a:spcBef>
                <a:spcPts val="600"/>
              </a:spcBef>
              <a:spcAft>
                <a:spcPts val="600"/>
              </a:spcAft>
            </a:pPr>
            <a:endParaRPr lang="en-NZ" sz="14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600"/>
              </a:spcBef>
              <a:spcAft>
                <a:spcPts val="600"/>
              </a:spcAft>
            </a:pPr>
            <a:r>
              <a:rPr lang="en-NZ" sz="1400" dirty="0">
                <a:effectLst/>
                <a:latin typeface="Verdana" panose="020B0604030504040204" pitchFamily="34" charset="0"/>
                <a:ea typeface="Verdana" panose="020B0604030504040204" pitchFamily="34" charset="0"/>
                <a:cs typeface="Times New Roman" panose="02020603050405020304" pitchFamily="18" charset="0"/>
              </a:rPr>
              <a:t>From </a:t>
            </a:r>
            <a:r>
              <a:rPr lang="en-NZ" sz="1400" dirty="0" err="1">
                <a:effectLst/>
                <a:latin typeface="Verdana" panose="020B0604030504040204" pitchFamily="34" charset="0"/>
                <a:ea typeface="Verdana" panose="020B0604030504040204" pitchFamily="34" charset="0"/>
                <a:cs typeface="Times New Roman" panose="02020603050405020304" pitchFamily="18" charset="0"/>
              </a:rPr>
              <a:t>Inspera</a:t>
            </a:r>
            <a:r>
              <a:rPr lang="en-NZ" sz="1400" dirty="0">
                <a:effectLst/>
                <a:latin typeface="Verdana" panose="020B0604030504040204" pitchFamily="34" charset="0"/>
                <a:ea typeface="Verdana" panose="020B0604030504040204" pitchFamily="34" charset="0"/>
                <a:cs typeface="Times New Roman" panose="02020603050405020304" pitchFamily="18" charset="0"/>
              </a:rPr>
              <a:t> dashboard:</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In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My tests</a:t>
            </a:r>
            <a:r>
              <a:rPr lang="en-NZ" sz="1400" dirty="0">
                <a:effectLst/>
                <a:latin typeface="Verdana" panose="020B0604030504040204" pitchFamily="34" charset="0"/>
                <a:ea typeface="Verdana" panose="020B0604030504040204" pitchFamily="34" charset="0"/>
                <a:cs typeface="Times New Roman" panose="02020603050405020304" pitchFamily="18" charset="0"/>
              </a:rPr>
              <a:t> tab</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Click the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Click here to get ready</a:t>
            </a:r>
            <a:r>
              <a:rPr lang="en-NZ" sz="1400" dirty="0">
                <a:effectLst/>
                <a:latin typeface="Verdana" panose="020B0604030504040204" pitchFamily="34" charset="0"/>
                <a:ea typeface="Verdana" panose="020B0604030504040204" pitchFamily="34" charset="0"/>
                <a:cs typeface="Times New Roman" panose="02020603050405020304" pitchFamily="18" charset="0"/>
              </a:rPr>
              <a:t> button</a:t>
            </a:r>
          </a:p>
          <a:p>
            <a:pPr marL="34290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Click the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Start test</a:t>
            </a:r>
            <a:r>
              <a:rPr lang="en-NZ" sz="1400" dirty="0">
                <a:effectLst/>
                <a:latin typeface="Verdana" panose="020B0604030504040204" pitchFamily="34" charset="0"/>
                <a:ea typeface="Verdana" panose="020B0604030504040204" pitchFamily="34" charset="0"/>
                <a:cs typeface="Times New Roman" panose="02020603050405020304" pitchFamily="18" charset="0"/>
              </a:rPr>
              <a:t> button</a:t>
            </a:r>
          </a:p>
        </p:txBody>
      </p:sp>
      <p:sp>
        <p:nvSpPr>
          <p:cNvPr id="4" name="Slide Number Placeholder 3"/>
          <p:cNvSpPr>
            <a:spLocks noGrp="1"/>
          </p:cNvSpPr>
          <p:nvPr>
            <p:ph type="sldNum" sz="quarter" idx="11"/>
          </p:nvPr>
        </p:nvSpPr>
        <p:spPr/>
        <p:txBody>
          <a:bodyPr/>
          <a:lstStyle/>
          <a:p>
            <a:fld id="{218B9C4F-B695-C54C-924B-61748EE6A7C5}" type="slidenum">
              <a:rPr lang="en-US" smtClean="0"/>
              <a:pPr/>
              <a:t>6</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312107" y="234390"/>
            <a:ext cx="6134413" cy="950174"/>
          </a:xfrm>
        </p:spPr>
        <p:txBody>
          <a:bodyPr/>
          <a:lstStyle/>
          <a:p>
            <a:r>
              <a:rPr lang="en-US" sz="3200" dirty="0"/>
              <a:t>What students will see</a:t>
            </a:r>
            <a:endParaRPr lang="en-NZ" sz="3600" dirty="0"/>
          </a:p>
        </p:txBody>
      </p:sp>
      <p:grpSp>
        <p:nvGrpSpPr>
          <p:cNvPr id="5" name="Group 4">
            <a:extLst>
              <a:ext uri="{FF2B5EF4-FFF2-40B4-BE49-F238E27FC236}">
                <a16:creationId xmlns:a16="http://schemas.microsoft.com/office/drawing/2014/main" id="{C50E4643-4924-47D3-A07B-8CDD2AE2F49B}"/>
              </a:ext>
            </a:extLst>
          </p:cNvPr>
          <p:cNvGrpSpPr/>
          <p:nvPr/>
        </p:nvGrpSpPr>
        <p:grpSpPr>
          <a:xfrm>
            <a:off x="4818591" y="2257358"/>
            <a:ext cx="4120718" cy="2288760"/>
            <a:chOff x="4818591" y="2257358"/>
            <a:chExt cx="4120718" cy="2288760"/>
          </a:xfrm>
        </p:grpSpPr>
        <p:pic>
          <p:nvPicPr>
            <p:cNvPr id="6" name="Picture 5">
              <a:extLst>
                <a:ext uri="{FF2B5EF4-FFF2-40B4-BE49-F238E27FC236}">
                  <a16:creationId xmlns:a16="http://schemas.microsoft.com/office/drawing/2014/main" id="{22B2A9A8-34E4-4710-B46A-AEBEEC21B6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591" y="2257358"/>
              <a:ext cx="4120718" cy="2288760"/>
            </a:xfrm>
            <a:prstGeom prst="rect">
              <a:avLst/>
            </a:prstGeom>
            <a:noFill/>
            <a:ln>
              <a:noFill/>
            </a:ln>
          </p:spPr>
        </p:pic>
        <p:sp>
          <p:nvSpPr>
            <p:cNvPr id="3" name="Rectangle: Rounded Corners 2">
              <a:extLst>
                <a:ext uri="{FF2B5EF4-FFF2-40B4-BE49-F238E27FC236}">
                  <a16:creationId xmlns:a16="http://schemas.microsoft.com/office/drawing/2014/main" id="{70521DCF-4D54-4971-A1A4-15B24E5DDE32}"/>
                </a:ext>
              </a:extLst>
            </p:cNvPr>
            <p:cNvSpPr/>
            <p:nvPr/>
          </p:nvSpPr>
          <p:spPr>
            <a:xfrm>
              <a:off x="5796000" y="3002400"/>
              <a:ext cx="741600" cy="230400"/>
            </a:xfrm>
            <a:prstGeom prst="round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Rectangle: Rounded Corners 7">
              <a:extLst>
                <a:ext uri="{FF2B5EF4-FFF2-40B4-BE49-F238E27FC236}">
                  <a16:creationId xmlns:a16="http://schemas.microsoft.com/office/drawing/2014/main" id="{9D259775-84A5-4ACC-BC50-F0509C34F6A9}"/>
                </a:ext>
              </a:extLst>
            </p:cNvPr>
            <p:cNvSpPr/>
            <p:nvPr/>
          </p:nvSpPr>
          <p:spPr>
            <a:xfrm>
              <a:off x="6508150" y="4310090"/>
              <a:ext cx="741600" cy="230400"/>
            </a:xfrm>
            <a:prstGeom prst="round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pic>
        <p:nvPicPr>
          <p:cNvPr id="10" name="Picture 9">
            <a:extLst>
              <a:ext uri="{FF2B5EF4-FFF2-40B4-BE49-F238E27FC236}">
                <a16:creationId xmlns:a16="http://schemas.microsoft.com/office/drawing/2014/main" id="{BD5C01AA-2632-4DBE-BE44-E53806B86A69}"/>
              </a:ext>
            </a:extLst>
          </p:cNvPr>
          <p:cNvPicPr>
            <a:picLocks noChangeAspect="1"/>
          </p:cNvPicPr>
          <p:nvPr/>
        </p:nvPicPr>
        <p:blipFill rotWithShape="1">
          <a:blip r:embed="rId4"/>
          <a:srcRect l="14066" t="12322" r="38584" b="75355"/>
          <a:stretch/>
        </p:blipFill>
        <p:spPr>
          <a:xfrm>
            <a:off x="4780799" y="1064663"/>
            <a:ext cx="4051093" cy="973551"/>
          </a:xfrm>
          <a:prstGeom prst="rect">
            <a:avLst/>
          </a:prstGeom>
          <a:ln>
            <a:solidFill>
              <a:schemeClr val="bg2"/>
            </a:solidFill>
          </a:ln>
        </p:spPr>
      </p:pic>
    </p:spTree>
    <p:extLst>
      <p:ext uri="{BB962C8B-B14F-4D97-AF65-F5344CB8AC3E}">
        <p14:creationId xmlns:p14="http://schemas.microsoft.com/office/powerpoint/2010/main" val="280343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883" y="1033347"/>
            <a:ext cx="4474917" cy="3731916"/>
          </a:xfrm>
        </p:spPr>
        <p:txBody>
          <a:bodyPr/>
          <a:lstStyle/>
          <a:p>
            <a:pPr lvl="0">
              <a:lnSpc>
                <a:spcPct val="100000"/>
              </a:lnSpc>
              <a:spcBef>
                <a:spcPts val="600"/>
              </a:spcBef>
              <a:spcAft>
                <a:spcPts val="600"/>
              </a:spcAft>
            </a:pPr>
            <a:r>
              <a:rPr lang="en-NZ" sz="1400" dirty="0">
                <a:effectLst/>
                <a:latin typeface="Verdana" panose="020B0604030504040204" pitchFamily="34" charset="0"/>
                <a:ea typeface="Verdana" panose="020B0604030504040204" pitchFamily="34" charset="0"/>
                <a:cs typeface="Times New Roman" panose="02020603050405020304" pitchFamily="18" charset="0"/>
              </a:rPr>
              <a:t>From Computer:</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Open </a:t>
            </a:r>
            <a:r>
              <a:rPr lang="en-NZ" sz="1400" b="1" dirty="0">
                <a:effectLst/>
                <a:latin typeface="Verdana" panose="020B0604030504040204" pitchFamily="34" charset="0"/>
                <a:ea typeface="Verdana" panose="020B0604030504040204" pitchFamily="34" charset="0"/>
                <a:cs typeface="Times New Roman" panose="02020603050405020304" pitchFamily="18" charset="0"/>
              </a:rPr>
              <a:t>Inspera Exam Portal </a:t>
            </a:r>
            <a:r>
              <a:rPr lang="en-NZ" sz="1400" dirty="0">
                <a:effectLst/>
                <a:latin typeface="Verdana" panose="020B0604030504040204" pitchFamily="34" charset="0"/>
                <a:ea typeface="Verdana" panose="020B0604030504040204" pitchFamily="34" charset="0"/>
                <a:cs typeface="Times New Roman" panose="02020603050405020304" pitchFamily="18" charset="0"/>
              </a:rPr>
              <a:t>(IEP)</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Complete the Proctoring checks (connection, app version screen capture etc)</a:t>
            </a:r>
          </a:p>
          <a:p>
            <a:pPr marL="342900" indent="-342900">
              <a:lnSpc>
                <a:spcPct val="100000"/>
              </a:lnSpc>
              <a:spcBef>
                <a:spcPts val="600"/>
              </a:spcBef>
              <a:spcAft>
                <a:spcPts val="600"/>
              </a:spcAft>
              <a:buFont typeface="+mj-lt"/>
              <a:buAutoNum type="arabicPeriod"/>
            </a:pPr>
            <a:r>
              <a:rPr lang="en-NZ" sz="1400" dirty="0">
                <a:latin typeface="Verdana" panose="020B0604030504040204" pitchFamily="34" charset="0"/>
                <a:ea typeface="Verdana" panose="020B0604030504040204" pitchFamily="34" charset="0"/>
                <a:cs typeface="Times New Roman" panose="02020603050405020304" pitchFamily="18" charset="0"/>
              </a:rPr>
              <a:t>Select the exam from list</a:t>
            </a:r>
          </a:p>
          <a:p>
            <a:pPr marL="342900" lvl="0" indent="-342900">
              <a:lnSpc>
                <a:spcPct val="100000"/>
              </a:lnSpc>
              <a:spcBef>
                <a:spcPts val="600"/>
              </a:spcBef>
              <a:spcAft>
                <a:spcPts val="600"/>
              </a:spcAft>
              <a:buFont typeface="+mj-lt"/>
              <a:buAutoNum type="arabicPeriod"/>
            </a:pPr>
            <a:r>
              <a:rPr lang="en-NZ" sz="1400" dirty="0">
                <a:latin typeface="Verdana" panose="020B0604030504040204" pitchFamily="34" charset="0"/>
                <a:ea typeface="Verdana" panose="020B0604030504040204" pitchFamily="34" charset="0"/>
                <a:cs typeface="Times New Roman" panose="02020603050405020304" pitchFamily="18" charset="0"/>
              </a:rPr>
              <a:t>Complete </a:t>
            </a:r>
            <a:r>
              <a:rPr lang="en-NZ" sz="1400" dirty="0" err="1">
                <a:latin typeface="Verdana" panose="020B0604030504040204" pitchFamily="34" charset="0"/>
                <a:ea typeface="Verdana" panose="020B0604030504040204" pitchFamily="34" charset="0"/>
                <a:cs typeface="Times New Roman" panose="02020603050405020304" pitchFamily="18" charset="0"/>
              </a:rPr>
              <a:t>micrphone</a:t>
            </a:r>
            <a:r>
              <a:rPr lang="en-NZ" sz="1400" dirty="0">
                <a:latin typeface="Verdana" panose="020B0604030504040204" pitchFamily="34" charset="0"/>
                <a:ea typeface="Verdana" panose="020B0604030504040204" pitchFamily="34" charset="0"/>
                <a:cs typeface="Times New Roman" panose="02020603050405020304" pitchFamily="18" charset="0"/>
              </a:rPr>
              <a:t>, Photo and ID check</a:t>
            </a:r>
          </a:p>
          <a:p>
            <a:pPr marL="342900" lvl="0" indent="-342900">
              <a:lnSpc>
                <a:spcPct val="100000"/>
              </a:lnSpc>
              <a:spcBef>
                <a:spcPts val="600"/>
              </a:spcBef>
              <a:spcAft>
                <a:spcPts val="600"/>
              </a:spcAft>
              <a:buFont typeface="+mj-lt"/>
              <a:buAutoNum type="arabicPeriod"/>
            </a:pPr>
            <a:r>
              <a:rPr lang="en-NZ" sz="1400" dirty="0">
                <a:effectLst/>
                <a:latin typeface="Verdana" panose="020B0604030504040204" pitchFamily="34" charset="0"/>
                <a:ea typeface="Verdana" panose="020B0604030504040204" pitchFamily="34" charset="0"/>
                <a:cs typeface="Times New Roman" panose="02020603050405020304" pitchFamily="18" charset="0"/>
              </a:rPr>
              <a:t>Start exam</a:t>
            </a:r>
          </a:p>
          <a:p>
            <a:pPr>
              <a:lnSpc>
                <a:spcPct val="100000"/>
              </a:lnSpc>
              <a:spcBef>
                <a:spcPts val="600"/>
              </a:spcBef>
              <a:spcAft>
                <a:spcPts val="600"/>
              </a:spcAft>
            </a:pPr>
            <a:endParaRPr lang="en-NZ"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fld id="{218B9C4F-B695-C54C-924B-61748EE6A7C5}" type="slidenum">
              <a:rPr lang="en-US" smtClean="0"/>
              <a:pPr/>
              <a:t>7</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312107" y="234390"/>
            <a:ext cx="6134413" cy="950174"/>
          </a:xfrm>
        </p:spPr>
        <p:txBody>
          <a:bodyPr/>
          <a:lstStyle/>
          <a:p>
            <a:r>
              <a:rPr lang="en-US" sz="3200" dirty="0"/>
              <a:t>Invigilated exams</a:t>
            </a:r>
            <a:endParaRPr lang="en-NZ" sz="3600" dirty="0"/>
          </a:p>
        </p:txBody>
      </p:sp>
      <p:pic>
        <p:nvPicPr>
          <p:cNvPr id="13" name="Picture 12">
            <a:extLst>
              <a:ext uri="{FF2B5EF4-FFF2-40B4-BE49-F238E27FC236}">
                <a16:creationId xmlns:a16="http://schemas.microsoft.com/office/drawing/2014/main" id="{7A14E51A-0EF4-4F1A-BA6E-7B059A7D4EC5}"/>
              </a:ext>
            </a:extLst>
          </p:cNvPr>
          <p:cNvPicPr>
            <a:picLocks noChangeAspect="1"/>
          </p:cNvPicPr>
          <p:nvPr/>
        </p:nvPicPr>
        <p:blipFill>
          <a:blip r:embed="rId3"/>
          <a:stretch>
            <a:fillRect/>
          </a:stretch>
        </p:blipFill>
        <p:spPr>
          <a:xfrm>
            <a:off x="4804908" y="1033346"/>
            <a:ext cx="4149963" cy="795453"/>
          </a:xfrm>
          <a:prstGeom prst="rect">
            <a:avLst/>
          </a:prstGeom>
          <a:ln>
            <a:solidFill>
              <a:schemeClr val="bg2"/>
            </a:solidFill>
          </a:ln>
        </p:spPr>
      </p:pic>
      <p:pic>
        <p:nvPicPr>
          <p:cNvPr id="15" name="Picture 14">
            <a:extLst>
              <a:ext uri="{FF2B5EF4-FFF2-40B4-BE49-F238E27FC236}">
                <a16:creationId xmlns:a16="http://schemas.microsoft.com/office/drawing/2014/main" id="{0729E6DF-334D-47BB-98CB-2139F3B9A43D}"/>
              </a:ext>
            </a:extLst>
          </p:cNvPr>
          <p:cNvPicPr>
            <a:picLocks noChangeAspect="1"/>
          </p:cNvPicPr>
          <p:nvPr/>
        </p:nvPicPr>
        <p:blipFill>
          <a:blip r:embed="rId4"/>
          <a:stretch>
            <a:fillRect/>
          </a:stretch>
        </p:blipFill>
        <p:spPr>
          <a:xfrm>
            <a:off x="886951" y="3634104"/>
            <a:ext cx="3020031" cy="1376014"/>
          </a:xfrm>
          <a:prstGeom prst="rect">
            <a:avLst/>
          </a:prstGeom>
        </p:spPr>
      </p:pic>
      <p:pic>
        <p:nvPicPr>
          <p:cNvPr id="17" name="Picture 16">
            <a:extLst>
              <a:ext uri="{FF2B5EF4-FFF2-40B4-BE49-F238E27FC236}">
                <a16:creationId xmlns:a16="http://schemas.microsoft.com/office/drawing/2014/main" id="{DE86AC6C-980B-4D25-9B60-EB61467392F4}"/>
              </a:ext>
            </a:extLst>
          </p:cNvPr>
          <p:cNvPicPr>
            <a:picLocks noChangeAspect="1"/>
          </p:cNvPicPr>
          <p:nvPr/>
        </p:nvPicPr>
        <p:blipFill rotWithShape="1">
          <a:blip r:embed="rId5"/>
          <a:srcRect r="10254" b="6400"/>
          <a:stretch/>
        </p:blipFill>
        <p:spPr>
          <a:xfrm>
            <a:off x="3989243" y="999247"/>
            <a:ext cx="582757" cy="692581"/>
          </a:xfrm>
          <a:prstGeom prst="rect">
            <a:avLst/>
          </a:prstGeom>
        </p:spPr>
      </p:pic>
      <p:pic>
        <p:nvPicPr>
          <p:cNvPr id="19" name="Picture 18">
            <a:extLst>
              <a:ext uri="{FF2B5EF4-FFF2-40B4-BE49-F238E27FC236}">
                <a16:creationId xmlns:a16="http://schemas.microsoft.com/office/drawing/2014/main" id="{0EC0D5F7-CC53-40FA-B60D-2ED97666B26B}"/>
              </a:ext>
            </a:extLst>
          </p:cNvPr>
          <p:cNvPicPr>
            <a:picLocks noChangeAspect="1"/>
          </p:cNvPicPr>
          <p:nvPr/>
        </p:nvPicPr>
        <p:blipFill>
          <a:blip r:embed="rId6"/>
          <a:stretch>
            <a:fillRect/>
          </a:stretch>
        </p:blipFill>
        <p:spPr>
          <a:xfrm>
            <a:off x="4833218" y="1983520"/>
            <a:ext cx="3865645" cy="2686815"/>
          </a:xfrm>
          <a:prstGeom prst="rect">
            <a:avLst/>
          </a:prstGeom>
        </p:spPr>
      </p:pic>
    </p:spTree>
    <p:extLst>
      <p:ext uri="{BB962C8B-B14F-4D97-AF65-F5344CB8AC3E}">
        <p14:creationId xmlns:p14="http://schemas.microsoft.com/office/powerpoint/2010/main" val="304933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883" y="1184565"/>
            <a:ext cx="4377630" cy="3580698"/>
          </a:xfrm>
        </p:spPr>
        <p:txBody>
          <a:bodyPr/>
          <a:lstStyle/>
          <a:p>
            <a:r>
              <a:rPr lang="mi-NZ" sz="1600" b="1" dirty="0"/>
              <a:t>Examiner steps</a:t>
            </a:r>
          </a:p>
          <a:p>
            <a:pPr marL="342900" indent="-342900">
              <a:buAutoNum type="arabicPeriod"/>
            </a:pPr>
            <a:r>
              <a:rPr lang="mi-NZ" sz="1400" dirty="0"/>
              <a:t>Confirm the marks and grades</a:t>
            </a:r>
          </a:p>
          <a:p>
            <a:pPr marL="342900" indent="-342900">
              <a:buAutoNum type="arabicPeriod"/>
            </a:pPr>
            <a:r>
              <a:rPr lang="mi-NZ" sz="1400" dirty="0"/>
              <a:t>Check Canvas Gradebook for updated marks</a:t>
            </a:r>
          </a:p>
          <a:p>
            <a:pPr marL="342900" indent="-342900">
              <a:buAutoNum type="arabicPeriod"/>
            </a:pPr>
            <a:endParaRPr lang="mi-NZ" sz="1400" dirty="0"/>
          </a:p>
          <a:p>
            <a:r>
              <a:rPr lang="mi-NZ" sz="1400" dirty="0"/>
              <a:t>Note: If confirmed marks haven’t appeared in Canvas Gradebook after </a:t>
            </a:r>
            <a:r>
              <a:rPr lang="mi-NZ" sz="1400" b="1" dirty="0"/>
              <a:t>10-15 minutes </a:t>
            </a:r>
            <a:r>
              <a:rPr lang="mi-NZ" sz="1400" dirty="0"/>
              <a:t>then </a:t>
            </a:r>
            <a:r>
              <a:rPr lang="en-NZ" sz="1400" dirty="0"/>
              <a:t>log ticket with </a:t>
            </a:r>
            <a:r>
              <a:rPr lang="en-NZ" sz="1400" u="sng" dirty="0">
                <a:hlinkClick r:id="rId3"/>
              </a:rPr>
              <a:t>Canvas Support</a:t>
            </a:r>
            <a:r>
              <a:rPr lang="en-NZ" sz="1400" dirty="0"/>
              <a:t> with course details. </a:t>
            </a:r>
            <a:endParaRPr lang="mi-NZ" sz="1400" dirty="0"/>
          </a:p>
          <a:p>
            <a:pPr marL="342900" indent="-342900">
              <a:buFont typeface="+mj-lt"/>
              <a:buAutoNum type="arabicPeriod"/>
            </a:pPr>
            <a:endParaRPr lang="mi-NZ" sz="1400" dirty="0"/>
          </a:p>
          <a:p>
            <a:pPr marL="342900" indent="-342900">
              <a:buFont typeface="+mj-lt"/>
              <a:buAutoNum type="arabicPeriod"/>
            </a:pPr>
            <a:endParaRPr lang="en-US" sz="1400" dirty="0"/>
          </a:p>
          <a:p>
            <a:endParaRPr lang="en-NZ" sz="14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8</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312107" y="234390"/>
            <a:ext cx="6134413" cy="950174"/>
          </a:xfrm>
        </p:spPr>
        <p:txBody>
          <a:bodyPr/>
          <a:lstStyle/>
          <a:p>
            <a:r>
              <a:rPr lang="en-US" sz="3200" dirty="0"/>
              <a:t>Canvas Grade </a:t>
            </a:r>
            <a:r>
              <a:rPr lang="en-US" sz="3200" dirty="0" err="1"/>
              <a:t>Passback</a:t>
            </a:r>
            <a:endParaRPr lang="en-NZ" sz="3600" dirty="0"/>
          </a:p>
        </p:txBody>
      </p:sp>
      <p:pic>
        <p:nvPicPr>
          <p:cNvPr id="5" name="Picture 4">
            <a:extLst>
              <a:ext uri="{FF2B5EF4-FFF2-40B4-BE49-F238E27FC236}">
                <a16:creationId xmlns:a16="http://schemas.microsoft.com/office/drawing/2014/main" id="{4BEEE837-E459-4A9F-BCF4-41E0BA1759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42207" b="58284"/>
          <a:stretch/>
        </p:blipFill>
        <p:spPr bwMode="auto">
          <a:xfrm>
            <a:off x="4787358" y="1108448"/>
            <a:ext cx="4044536" cy="1657743"/>
          </a:xfrm>
          <a:prstGeom prst="rect">
            <a:avLst/>
          </a:prstGeom>
          <a:noFill/>
          <a:ln w="9525" cap="flat" cmpd="sng" algn="ctr">
            <a:solidFill>
              <a:srgbClr val="E7E6E6"/>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6DD68B0-2CA2-4824-9650-06CE6D8A8E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9003" y="3069380"/>
            <a:ext cx="4072890" cy="1586230"/>
          </a:xfrm>
          <a:prstGeom prst="rect">
            <a:avLst/>
          </a:prstGeom>
          <a:noFill/>
          <a:ln>
            <a:solidFill>
              <a:schemeClr val="bg2"/>
            </a:solidFill>
          </a:ln>
        </p:spPr>
      </p:pic>
      <p:sp>
        <p:nvSpPr>
          <p:cNvPr id="3" name="Arrow: Down 2">
            <a:extLst>
              <a:ext uri="{FF2B5EF4-FFF2-40B4-BE49-F238E27FC236}">
                <a16:creationId xmlns:a16="http://schemas.microsoft.com/office/drawing/2014/main" id="{C2E012D0-88F3-48E2-98EA-26FD1E599316}"/>
              </a:ext>
            </a:extLst>
          </p:cNvPr>
          <p:cNvSpPr/>
          <p:nvPr/>
        </p:nvSpPr>
        <p:spPr>
          <a:xfrm>
            <a:off x="7716982" y="2707971"/>
            <a:ext cx="83128" cy="1184564"/>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5929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5882" y="1468582"/>
            <a:ext cx="8392981" cy="3296680"/>
          </a:xfrm>
        </p:spPr>
        <p:txBody>
          <a:bodyPr/>
          <a:lstStyle/>
          <a:p>
            <a:pPr>
              <a:lnSpc>
                <a:spcPct val="150000"/>
              </a:lnSpc>
            </a:pPr>
            <a:r>
              <a:rPr lang="en-US" sz="1800" dirty="0"/>
              <a:t>Inspera Resources</a:t>
            </a:r>
          </a:p>
          <a:p>
            <a:pPr marL="285750" indent="-285750">
              <a:lnSpc>
                <a:spcPct val="150000"/>
              </a:lnSpc>
              <a:buFont typeface="Arial" panose="020B0604020202020204" pitchFamily="34" charset="0"/>
              <a:buChar char="•"/>
            </a:pPr>
            <a:r>
              <a:rPr lang="en-NZ" sz="1800" dirty="0">
                <a:hlinkClick r:id="rId3"/>
              </a:rPr>
              <a:t>Inspera Support Portal</a:t>
            </a:r>
            <a:r>
              <a:rPr lang="en-NZ" sz="1800" dirty="0"/>
              <a:t> and </a:t>
            </a:r>
            <a:r>
              <a:rPr lang="en-NZ" sz="1800" dirty="0">
                <a:hlinkClick r:id="rId4"/>
              </a:rPr>
              <a:t>Inspera Help Centre</a:t>
            </a:r>
            <a:endParaRPr lang="en-NZ" sz="1800" dirty="0"/>
          </a:p>
          <a:p>
            <a:pPr marL="285750" indent="-285750">
              <a:lnSpc>
                <a:spcPct val="150000"/>
              </a:lnSpc>
              <a:buFont typeface="Arial" panose="020B0604020202020204" pitchFamily="34" charset="0"/>
              <a:buChar char="•"/>
            </a:pPr>
            <a:endParaRPr lang="en-NZ" sz="1800" dirty="0"/>
          </a:p>
          <a:p>
            <a:pPr>
              <a:lnSpc>
                <a:spcPct val="150000"/>
              </a:lnSpc>
            </a:pPr>
            <a:r>
              <a:rPr lang="en-NZ" sz="1800" dirty="0"/>
              <a:t>Inspera Support</a:t>
            </a:r>
          </a:p>
          <a:p>
            <a:pPr marL="285750" indent="-285750">
              <a:lnSpc>
                <a:spcPct val="150000"/>
              </a:lnSpc>
              <a:buFont typeface="Arial" panose="020B0604020202020204" pitchFamily="34" charset="0"/>
              <a:buChar char="•"/>
            </a:pPr>
            <a:r>
              <a:rPr lang="en-US" sz="1800" dirty="0"/>
              <a:t>Email: </a:t>
            </a:r>
            <a:r>
              <a:rPr lang="en-NZ" sz="1800" b="0" i="0" u="sng" dirty="0">
                <a:solidFill>
                  <a:srgbClr val="0000CC"/>
                </a:solidFill>
                <a:effectLst/>
                <a:latin typeface="verdana" panose="020B0604030504040204" pitchFamily="34" charset="0"/>
                <a:hlinkClick r:id="rId5"/>
              </a:rPr>
              <a:t>inspera@auckland.ac.nz</a:t>
            </a:r>
            <a:endParaRPr lang="en-NZ" sz="1800" b="0" i="0" u="sng" dirty="0">
              <a:solidFill>
                <a:srgbClr val="0000CC"/>
              </a:solidFill>
              <a:effectLst/>
              <a:latin typeface="verdana" panose="020B0604030504040204" pitchFamily="34" charset="0"/>
            </a:endParaRPr>
          </a:p>
          <a:p>
            <a:pPr marL="285750" indent="-285750">
              <a:lnSpc>
                <a:spcPct val="150000"/>
              </a:lnSpc>
              <a:buFont typeface="Arial" panose="020B0604020202020204" pitchFamily="34" charset="0"/>
              <a:buChar char="•"/>
            </a:pPr>
            <a:r>
              <a:rPr lang="en-US" sz="1800" dirty="0"/>
              <a:t>Join </a:t>
            </a:r>
            <a:r>
              <a:rPr lang="en-US" sz="1800" dirty="0">
                <a:hlinkClick r:id="rId6"/>
              </a:rPr>
              <a:t>Zoom Room </a:t>
            </a:r>
            <a:r>
              <a:rPr lang="en-US" sz="1800" dirty="0"/>
              <a:t>(1pm – 2pm weekdays during exams period)</a:t>
            </a:r>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9</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312107" y="234390"/>
            <a:ext cx="6134413" cy="950174"/>
          </a:xfrm>
        </p:spPr>
        <p:txBody>
          <a:bodyPr/>
          <a:lstStyle/>
          <a:p>
            <a:r>
              <a:rPr lang="en-US" sz="3600" dirty="0"/>
              <a:t>Inspera Support</a:t>
            </a:r>
            <a:endParaRPr lang="en-NZ" sz="4000" dirty="0"/>
          </a:p>
        </p:txBody>
      </p:sp>
    </p:spTree>
    <p:extLst>
      <p:ext uri="{BB962C8B-B14F-4D97-AF65-F5344CB8AC3E}">
        <p14:creationId xmlns:p14="http://schemas.microsoft.com/office/powerpoint/2010/main" val="1085783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UoApowerpoint-169</Template>
  <TotalTime>20427</TotalTime>
  <Words>797</Words>
  <Application>Microsoft Office PowerPoint</Application>
  <PresentationFormat>On-screen Show (16:9)</PresentationFormat>
  <Paragraphs>109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Verdana</vt:lpstr>
      <vt:lpstr>Verdana</vt:lpstr>
      <vt:lpstr>Custom Design</vt:lpstr>
      <vt:lpstr>Inspera online exams in Canvas</vt:lpstr>
      <vt:lpstr>Inspera Exams</vt:lpstr>
      <vt:lpstr>Inspera assignment</vt:lpstr>
      <vt:lpstr>Invigilated assignment</vt:lpstr>
      <vt:lpstr>Inspera practice exams</vt:lpstr>
      <vt:lpstr>What students will see</vt:lpstr>
      <vt:lpstr>Invigilated exams</vt:lpstr>
      <vt:lpstr>Canvas Grade Passback</vt:lpstr>
      <vt:lpstr>Inspera Support</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Sinclair</dc:creator>
  <cp:lastModifiedBy>Gemma Sinclair</cp:lastModifiedBy>
  <cp:revision>310</cp:revision>
  <dcterms:created xsi:type="dcterms:W3CDTF">2019-06-03T04:17:40Z</dcterms:created>
  <dcterms:modified xsi:type="dcterms:W3CDTF">2022-06-12T22:57:38Z</dcterms:modified>
</cp:coreProperties>
</file>