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420" r:id="rId3"/>
    <p:sldId id="424" r:id="rId4"/>
    <p:sldId id="425" r:id="rId5"/>
    <p:sldId id="426" r:id="rId6"/>
    <p:sldId id="427" r:id="rId7"/>
    <p:sldId id="428" r:id="rId8"/>
    <p:sldId id="429" r:id="rId9"/>
    <p:sldId id="3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3/04/2023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3/04/2023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3/04/2023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903821" y="2289390"/>
            <a:ext cx="10703979" cy="836561"/>
          </a:xfrm>
          <a:prstGeom prst="rect">
            <a:avLst/>
          </a:prstGeom>
        </p:spPr>
        <p:txBody>
          <a:bodyPr vert="horz"/>
          <a:lstStyle>
            <a:lvl1pPr algn="l">
              <a:defRPr sz="5333" b="1" i="0">
                <a:solidFill>
                  <a:srgbClr val="FFFFFF"/>
                </a:solidFill>
                <a:latin typeface="Verdana"/>
                <a:cs typeface="Verdana"/>
              </a:defRPr>
            </a:lvl1pPr>
          </a:lstStyle>
          <a:p>
            <a:r>
              <a:rPr lang="en-AU" dirty="0"/>
              <a:t>Headline (Verdana Bold)</a:t>
            </a:r>
            <a:endParaRPr lang="en-US" dirty="0"/>
          </a:p>
        </p:txBody>
      </p:sp>
      <p:sp>
        <p:nvSpPr>
          <p:cNvPr id="25" name="Text Placeholder 24"/>
          <p:cNvSpPr>
            <a:spLocks noGrp="1"/>
          </p:cNvSpPr>
          <p:nvPr>
            <p:ph type="body" sz="quarter" idx="10" hasCustomPrompt="1"/>
          </p:nvPr>
        </p:nvSpPr>
        <p:spPr>
          <a:xfrm>
            <a:off x="903818" y="3135013"/>
            <a:ext cx="10703983" cy="1056603"/>
          </a:xfrm>
          <a:prstGeom prst="rect">
            <a:avLst/>
          </a:prstGeom>
        </p:spPr>
        <p:txBody>
          <a:bodyPr vert="horz"/>
          <a:lstStyle>
            <a:lvl1pPr marL="0" indent="0">
              <a:buFontTx/>
              <a:buNone/>
              <a:defRPr sz="3200">
                <a:solidFill>
                  <a:schemeClr val="bg1"/>
                </a:solidFill>
                <a:latin typeface="Verdana"/>
              </a:defRPr>
            </a:lvl1pPr>
          </a:lstStyle>
          <a:p>
            <a:pPr lvl="0"/>
            <a:r>
              <a:rPr lang="en-AU" dirty="0"/>
              <a:t>Subheading (Verdana Regular)</a:t>
            </a:r>
          </a:p>
        </p:txBody>
      </p:sp>
      <p:sp>
        <p:nvSpPr>
          <p:cNvPr id="2" name="Date Placeholder 1"/>
          <p:cNvSpPr>
            <a:spLocks noGrp="1"/>
          </p:cNvSpPr>
          <p:nvPr>
            <p:ph type="dt" sz="half" idx="11"/>
          </p:nvPr>
        </p:nvSpPr>
        <p:spPr>
          <a:xfrm>
            <a:off x="880533" y="5941536"/>
            <a:ext cx="4564083" cy="441803"/>
          </a:xfrm>
          <a:prstGeom prst="rect">
            <a:avLst/>
          </a:prstGeom>
        </p:spPr>
        <p:txBody>
          <a:bodyPr/>
          <a:lstStyle>
            <a:lvl1pPr>
              <a:defRPr sz="1867" b="0" i="0">
                <a:solidFill>
                  <a:schemeClr val="bg1"/>
                </a:solidFill>
                <a:latin typeface="Verdana"/>
                <a:cs typeface="Verdana"/>
              </a:defRPr>
            </a:lvl1pPr>
          </a:lstStyle>
          <a:p>
            <a:fld id="{43DC56B5-A700-544C-8720-C289028A981D}" type="datetime2">
              <a:rPr lang="en-NZ" smtClean="0"/>
              <a:pPr/>
              <a:t>Monday, 3 April 2023</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0576" y="400050"/>
            <a:ext cx="2639821" cy="872623"/>
          </a:xfrm>
          <a:prstGeom prst="rect">
            <a:avLst/>
          </a:prstGeom>
        </p:spPr>
      </p:pic>
    </p:spTree>
    <p:extLst>
      <p:ext uri="{BB962C8B-B14F-4D97-AF65-F5344CB8AC3E}">
        <p14:creationId xmlns:p14="http://schemas.microsoft.com/office/powerpoint/2010/main" val="3886915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03818" y="2281237"/>
            <a:ext cx="10703983" cy="3179763"/>
          </a:xfrm>
          <a:prstGeom prst="rect">
            <a:avLst/>
          </a:prstGeom>
        </p:spPr>
        <p:txBody>
          <a:bodyPr vert="horz" anchor="b"/>
          <a:lstStyle>
            <a:lvl1pPr marL="0" indent="0">
              <a:buFontTx/>
              <a:buNone/>
              <a:defRPr sz="2400">
                <a:solidFill>
                  <a:schemeClr val="bg1"/>
                </a:solidFill>
                <a:latin typeface="Verdana"/>
              </a:defRPr>
            </a:lvl1pPr>
          </a:lstStyle>
          <a:p>
            <a:pPr lvl="0"/>
            <a:r>
              <a:rPr lang="en-US"/>
              <a:t>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0576" y="400050"/>
            <a:ext cx="2639821" cy="872623"/>
          </a:xfrm>
          <a:prstGeom prst="rect">
            <a:avLst/>
          </a:prstGeom>
        </p:spPr>
      </p:pic>
    </p:spTree>
    <p:extLst>
      <p:ext uri="{BB962C8B-B14F-4D97-AF65-F5344CB8AC3E}">
        <p14:creationId xmlns:p14="http://schemas.microsoft.com/office/powerpoint/2010/main" val="241177951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6144" y="2056058"/>
            <a:ext cx="11190641" cy="4052135"/>
          </a:xfrm>
          <a:prstGeom prst="rect">
            <a:avLst/>
          </a:prstGeom>
        </p:spPr>
        <p:txBody>
          <a:bodyPr vert="horz"/>
          <a:lstStyle>
            <a:lvl1pPr marL="0" indent="0">
              <a:lnSpc>
                <a:spcPts val="3200"/>
              </a:lnSpc>
              <a:spcBef>
                <a:spcPts val="0"/>
              </a:spcBef>
              <a:buFontTx/>
              <a:buNone/>
              <a:defRPr sz="2267"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9" name="Title 8"/>
          <p:cNvSpPr>
            <a:spLocks noGrp="1"/>
          </p:cNvSpPr>
          <p:nvPr>
            <p:ph type="title" hasCustomPrompt="1"/>
          </p:nvPr>
        </p:nvSpPr>
        <p:spPr>
          <a:xfrm>
            <a:off x="416144" y="312520"/>
            <a:ext cx="8179217" cy="1552856"/>
          </a:xfrm>
          <a:prstGeom prst="rect">
            <a:avLst/>
          </a:prstGeom>
        </p:spPr>
        <p:txBody>
          <a:bodyPr vert="horz"/>
          <a:lstStyle>
            <a:lvl1pPr algn="l">
              <a:defRPr sz="5867" b="1" i="0">
                <a:solidFill>
                  <a:srgbClr val="009AC7"/>
                </a:solidFill>
                <a:latin typeface="Verdana"/>
                <a:cs typeface="Verdana"/>
              </a:defRPr>
            </a:lvl1pPr>
          </a:lstStyle>
          <a:p>
            <a:r>
              <a:rPr lang="en-AU" sz="4800" dirty="0">
                <a:solidFill>
                  <a:srgbClr val="009AC7"/>
                </a:solidFill>
              </a:rPr>
              <a:t>Headline (Verdana Bold)</a:t>
            </a:r>
            <a:endParaRPr lang="en-US" sz="48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9489" y="322328"/>
            <a:ext cx="2244047" cy="741795"/>
          </a:xfrm>
          <a:prstGeom prst="rect">
            <a:avLst/>
          </a:prstGeom>
        </p:spPr>
      </p:pic>
    </p:spTree>
    <p:extLst>
      <p:ext uri="{BB962C8B-B14F-4D97-AF65-F5344CB8AC3E}">
        <p14:creationId xmlns:p14="http://schemas.microsoft.com/office/powerpoint/2010/main" val="3124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3/04/2023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3/04/2023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3/04/2023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3/04/2023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3/04/2023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3/04/2023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3/04/2023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3/04/2023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3/04/2023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urnitin.com/solutions/ai-writin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storage.pardot.com/45292/1680208469nVzzEbDg/AI_writing_FAQS_Apr23_US_G.pdf"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storage.pardot.com/45292/1680208469nVzzEbDg/AI_writing_FAQS_Apr23_US_G.pdf"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storage.pardot.com/45292/1680208469nVzzEbDg/AI_writing_FAQS_Apr23_US_G.pdf"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3821" y="2462517"/>
            <a:ext cx="10703979" cy="836561"/>
          </a:xfrm>
        </p:spPr>
        <p:txBody>
          <a:bodyPr/>
          <a:lstStyle/>
          <a:p>
            <a:r>
              <a:rPr lang="en-US" sz="3733" dirty="0"/>
              <a:t>Turnitin AI Detection</a:t>
            </a:r>
          </a:p>
        </p:txBody>
      </p:sp>
      <p:sp>
        <p:nvSpPr>
          <p:cNvPr id="7" name="Text Placeholder 6"/>
          <p:cNvSpPr>
            <a:spLocks noGrp="1"/>
          </p:cNvSpPr>
          <p:nvPr>
            <p:ph type="body" sz="quarter" idx="10"/>
          </p:nvPr>
        </p:nvSpPr>
        <p:spPr>
          <a:xfrm>
            <a:off x="903818" y="3558923"/>
            <a:ext cx="10703983" cy="1056603"/>
          </a:xfrm>
        </p:spPr>
        <p:txBody>
          <a:bodyPr/>
          <a:lstStyle/>
          <a:p>
            <a:r>
              <a:rPr lang="en-US" dirty="0"/>
              <a:t>Canvas &amp; Teaching Technology Monthly Meeting</a:t>
            </a:r>
          </a:p>
        </p:txBody>
      </p:sp>
      <p:sp>
        <p:nvSpPr>
          <p:cNvPr id="8" name="Date Placeholder 7"/>
          <p:cNvSpPr>
            <a:spLocks noGrp="1"/>
          </p:cNvSpPr>
          <p:nvPr>
            <p:ph type="dt" sz="half" idx="11"/>
          </p:nvPr>
        </p:nvSpPr>
        <p:spPr>
          <a:xfrm>
            <a:off x="791322" y="5532307"/>
            <a:ext cx="7406063" cy="441803"/>
          </a:xfrm>
        </p:spPr>
        <p:txBody>
          <a:bodyPr/>
          <a:lstStyle/>
          <a:p>
            <a:r>
              <a:rPr lang="en-US" sz="2667" dirty="0"/>
              <a:t>Gemma Sinclair – Product Manager</a:t>
            </a:r>
            <a:endParaRPr lang="en-NZ" sz="2667" dirty="0"/>
          </a:p>
          <a:p>
            <a:r>
              <a:rPr lang="en-NZ" dirty="0"/>
              <a:t>April 2023</a:t>
            </a:r>
            <a:endParaRPr lang="en-US" dirty="0"/>
          </a:p>
        </p:txBody>
      </p:sp>
    </p:spTree>
    <p:extLst>
      <p:ext uri="{BB962C8B-B14F-4D97-AF65-F5344CB8AC3E}">
        <p14:creationId xmlns:p14="http://schemas.microsoft.com/office/powerpoint/2010/main" val="44421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144" y="1599379"/>
            <a:ext cx="7640780" cy="4635151"/>
          </a:xfrm>
        </p:spPr>
        <p:txBody>
          <a:bodyPr>
            <a:normAutofit/>
          </a:bodyPr>
          <a:lstStyle/>
          <a:p>
            <a:r>
              <a:rPr lang="en-US" sz="1900" dirty="0"/>
              <a:t>Turnitin has been developing AI writing detection to add to the similarity report in Feedback Studio. </a:t>
            </a:r>
          </a:p>
          <a:p>
            <a:endParaRPr lang="en-US" sz="1900" dirty="0"/>
          </a:p>
          <a:p>
            <a:r>
              <a:rPr lang="en-US" sz="1900" dirty="0"/>
              <a:t>The AI detection is based on GPT-3 &amp; GPT-3.5 and </a:t>
            </a:r>
            <a:r>
              <a:rPr lang="en-US" sz="1900" dirty="0" err="1"/>
              <a:t>ChatGPT</a:t>
            </a:r>
            <a:r>
              <a:rPr lang="en-US" sz="1900" dirty="0"/>
              <a:t> (not yet updated for GPT-4). The AI detection score and report will not be visible to students.</a:t>
            </a:r>
          </a:p>
          <a:p>
            <a:endParaRPr lang="en-US" sz="1900" dirty="0"/>
          </a:p>
          <a:p>
            <a:r>
              <a:rPr lang="en-US" sz="1900" dirty="0"/>
              <a:t>The early release will be available this week on 5</a:t>
            </a:r>
            <a:r>
              <a:rPr lang="en-US" sz="1900" baseline="30000" dirty="0"/>
              <a:t>th</a:t>
            </a:r>
            <a:r>
              <a:rPr lang="en-US" sz="1900" dirty="0"/>
              <a:t> April, however several institutions in UK, AU and NZ have opted out of the early release – </a:t>
            </a:r>
            <a:r>
              <a:rPr lang="en-US" sz="1900" i="1" dirty="0"/>
              <a:t>including University of Auckland. </a:t>
            </a:r>
          </a:p>
          <a:p>
            <a:endParaRPr lang="en-US" sz="1900" dirty="0"/>
          </a:p>
          <a:p>
            <a:endParaRPr lang="en-US" sz="1900" dirty="0"/>
          </a:p>
          <a:p>
            <a:pPr marL="380990" indent="-380990">
              <a:buFont typeface="Arial" panose="020B0604020202020204" pitchFamily="34" charset="0"/>
              <a:buChar char="•"/>
            </a:pPr>
            <a:endParaRPr lang="en-NZ" sz="19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2</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sp>
        <p:nvSpPr>
          <p:cNvPr id="10" name="TextBox 9">
            <a:extLst>
              <a:ext uri="{FF2B5EF4-FFF2-40B4-BE49-F238E27FC236}">
                <a16:creationId xmlns:a16="http://schemas.microsoft.com/office/drawing/2014/main" id="{279E18A9-8015-46ED-534B-C4445E024807}"/>
              </a:ext>
            </a:extLst>
          </p:cNvPr>
          <p:cNvSpPr txBox="1"/>
          <p:nvPr/>
        </p:nvSpPr>
        <p:spPr>
          <a:xfrm>
            <a:off x="2272762" y="6234530"/>
            <a:ext cx="7506992" cy="584775"/>
          </a:xfrm>
          <a:prstGeom prst="rect">
            <a:avLst/>
          </a:prstGeom>
          <a:noFill/>
        </p:spPr>
        <p:txBody>
          <a:bodyPr wrap="square">
            <a:spAutoFit/>
          </a:bodyPr>
          <a:lstStyle/>
          <a:p>
            <a:r>
              <a:rPr lang="en-US" sz="1600" dirty="0"/>
              <a:t>More info: </a:t>
            </a:r>
            <a:r>
              <a:rPr lang="en-US" sz="1600" dirty="0">
                <a:hlinkClick r:id="rId2"/>
              </a:rPr>
              <a:t>https://www.turnitin.com/solutions/ai-writing</a:t>
            </a:r>
            <a:r>
              <a:rPr lang="en-US" sz="1600" dirty="0"/>
              <a:t> </a:t>
            </a:r>
          </a:p>
          <a:p>
            <a:endParaRPr lang="en-US" sz="1600" dirty="0"/>
          </a:p>
        </p:txBody>
      </p:sp>
      <p:pic>
        <p:nvPicPr>
          <p:cNvPr id="1030" name="Picture 6">
            <a:extLst>
              <a:ext uri="{FF2B5EF4-FFF2-40B4-BE49-F238E27FC236}">
                <a16:creationId xmlns:a16="http://schemas.microsoft.com/office/drawing/2014/main" id="{7A63B147-FF38-BFDE-5375-C31B29740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766" y="1879170"/>
            <a:ext cx="2857500"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0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144" y="1834770"/>
            <a:ext cx="5771281" cy="4635151"/>
          </a:xfrm>
        </p:spPr>
        <p:txBody>
          <a:bodyPr>
            <a:normAutofit/>
          </a:bodyPr>
          <a:lstStyle/>
          <a:p>
            <a:r>
              <a:rPr lang="en-US" sz="1800" b="0" i="0" u="none" strike="noStrike" baseline="0" dirty="0">
                <a:solidFill>
                  <a:srgbClr val="000000"/>
                </a:solidFill>
                <a:latin typeface="Open Sans" panose="020B0606030504020204" pitchFamily="34" charset="0"/>
              </a:rPr>
              <a:t>‘When a paper is submitted to Turnitin, the submission is first broken into segments of text that are roughly a few hundred words. Those segments are then overlapped with each other to capture each sentence in context.</a:t>
            </a:r>
          </a:p>
          <a:p>
            <a:endParaRPr lang="en-US" sz="180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The segments are run against our AI detection model and we give each sentence a score between 0 and 1 to determine whether it is written by a human or by AI.’ </a:t>
            </a:r>
          </a:p>
          <a:p>
            <a:pPr algn="ctr"/>
            <a:r>
              <a:rPr lang="en-US" sz="1800" b="0" i="0" u="none" strike="noStrike" baseline="0" dirty="0">
                <a:solidFill>
                  <a:srgbClr val="000000"/>
                </a:solidFill>
                <a:latin typeface="Open Sans" panose="020B0606030504020204" pitchFamily="34" charset="0"/>
              </a:rPr>
              <a:t>(</a:t>
            </a:r>
            <a:r>
              <a:rPr lang="en-US" sz="1800" b="0" i="0" u="none" strike="noStrike" baseline="0" dirty="0">
                <a:solidFill>
                  <a:srgbClr val="000000"/>
                </a:solidFill>
                <a:latin typeface="Open Sans" panose="020B0606030504020204" pitchFamily="34" charset="0"/>
                <a:hlinkClick r:id="rId2"/>
              </a:rPr>
              <a:t>AI Writing FAQs</a:t>
            </a:r>
            <a:r>
              <a:rPr lang="en-US" sz="1800" b="0" i="0" u="none" strike="noStrike" baseline="0" dirty="0">
                <a:solidFill>
                  <a:srgbClr val="000000"/>
                </a:solidFill>
                <a:latin typeface="Open Sans" panose="020B0606030504020204" pitchFamily="34" charset="0"/>
              </a:rPr>
              <a:t>, Turnitin)</a:t>
            </a:r>
            <a:endParaRPr lang="en-US" sz="20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3</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pic>
        <p:nvPicPr>
          <p:cNvPr id="5" name="Picture 4">
            <a:extLst>
              <a:ext uri="{FF2B5EF4-FFF2-40B4-BE49-F238E27FC236}">
                <a16:creationId xmlns:a16="http://schemas.microsoft.com/office/drawing/2014/main" id="{6D6C4696-72F9-34F0-A007-336AEF1B82F4}"/>
              </a:ext>
            </a:extLst>
          </p:cNvPr>
          <p:cNvPicPr>
            <a:picLocks noChangeAspect="1"/>
          </p:cNvPicPr>
          <p:nvPr/>
        </p:nvPicPr>
        <p:blipFill rotWithShape="1">
          <a:blip r:embed="rId3"/>
          <a:srcRect l="-605" r="49528"/>
          <a:stretch/>
        </p:blipFill>
        <p:spPr>
          <a:xfrm>
            <a:off x="6591476" y="1939496"/>
            <a:ext cx="4876800" cy="4193224"/>
          </a:xfrm>
          <a:prstGeom prst="rect">
            <a:avLst/>
          </a:prstGeom>
        </p:spPr>
      </p:pic>
    </p:spTree>
    <p:extLst>
      <p:ext uri="{BB962C8B-B14F-4D97-AF65-F5344CB8AC3E}">
        <p14:creationId xmlns:p14="http://schemas.microsoft.com/office/powerpoint/2010/main" val="140719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144" y="1790344"/>
            <a:ext cx="5771281" cy="4635151"/>
          </a:xfrm>
        </p:spPr>
        <p:txBody>
          <a:bodyPr>
            <a:normAutofit/>
          </a:bodyPr>
          <a:lstStyle/>
          <a:p>
            <a:r>
              <a:rPr lang="en-US" sz="1800" b="0" i="0" u="none" strike="noStrike" baseline="0" dirty="0">
                <a:solidFill>
                  <a:srgbClr val="000000"/>
                </a:solidFill>
                <a:latin typeface="Open Sans" panose="020B0606030504020204" pitchFamily="34" charset="0"/>
              </a:rPr>
              <a:t>‘Using the average scores of all the segments within the document, the model then generates an overall prediction of how much text (with 98% confidence) in the submission we believe has been generated by AI. </a:t>
            </a:r>
          </a:p>
          <a:p>
            <a:endParaRPr lang="en-US" sz="1800" b="0" i="0" u="none" strike="noStrike" baseline="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For example, when we say that 40% of the overall text has been AI-generated, we’re 98% confident that is the case.’ </a:t>
            </a:r>
          </a:p>
          <a:p>
            <a:pPr algn="ctr"/>
            <a:r>
              <a:rPr lang="en-US" sz="1800" b="0" i="0" u="none" strike="noStrike" baseline="0" dirty="0">
                <a:solidFill>
                  <a:srgbClr val="000000"/>
                </a:solidFill>
                <a:latin typeface="Open Sans" panose="020B0606030504020204" pitchFamily="34" charset="0"/>
              </a:rPr>
              <a:t>(</a:t>
            </a:r>
            <a:r>
              <a:rPr lang="en-US" sz="1800" b="0" i="0" u="none" strike="noStrike" baseline="0" dirty="0">
                <a:solidFill>
                  <a:srgbClr val="000000"/>
                </a:solidFill>
                <a:latin typeface="Open Sans" panose="020B0606030504020204" pitchFamily="34" charset="0"/>
                <a:hlinkClick r:id="rId2"/>
              </a:rPr>
              <a:t>AI Writing FAQs</a:t>
            </a:r>
            <a:r>
              <a:rPr lang="en-US" sz="1800" b="0" i="0" u="none" strike="noStrike" baseline="0" dirty="0">
                <a:solidFill>
                  <a:srgbClr val="000000"/>
                </a:solidFill>
                <a:latin typeface="Open Sans" panose="020B0606030504020204" pitchFamily="34" charset="0"/>
              </a:rPr>
              <a:t>, Turnitin)</a:t>
            </a:r>
            <a:endParaRPr lang="en-US" sz="2000" dirty="0"/>
          </a:p>
        </p:txBody>
      </p:sp>
      <p:sp>
        <p:nvSpPr>
          <p:cNvPr id="4" name="Slide Number Placeholder 3"/>
          <p:cNvSpPr>
            <a:spLocks noGrp="1"/>
          </p:cNvSpPr>
          <p:nvPr>
            <p:ph type="sldNum" sz="quarter" idx="11"/>
          </p:nvPr>
        </p:nvSpPr>
        <p:spPr/>
        <p:txBody>
          <a:bodyPr/>
          <a:lstStyle/>
          <a:p>
            <a:fld id="{218B9C4F-B695-C54C-924B-61748EE6A7C5}" type="slidenum">
              <a:rPr lang="en-US" smtClean="0"/>
              <a:pPr/>
              <a:t>4</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pic>
        <p:nvPicPr>
          <p:cNvPr id="5" name="Picture 4">
            <a:extLst>
              <a:ext uri="{FF2B5EF4-FFF2-40B4-BE49-F238E27FC236}">
                <a16:creationId xmlns:a16="http://schemas.microsoft.com/office/drawing/2014/main" id="{6D6C4696-72F9-34F0-A007-336AEF1B82F4}"/>
              </a:ext>
            </a:extLst>
          </p:cNvPr>
          <p:cNvPicPr>
            <a:picLocks noChangeAspect="1"/>
          </p:cNvPicPr>
          <p:nvPr/>
        </p:nvPicPr>
        <p:blipFill rotWithShape="1">
          <a:blip r:embed="rId3"/>
          <a:srcRect l="50558" r="340"/>
          <a:stretch/>
        </p:blipFill>
        <p:spPr>
          <a:xfrm>
            <a:off x="6563532" y="1790344"/>
            <a:ext cx="4688237" cy="4193224"/>
          </a:xfrm>
          <a:prstGeom prst="rect">
            <a:avLst/>
          </a:prstGeom>
        </p:spPr>
      </p:pic>
    </p:spTree>
    <p:extLst>
      <p:ext uri="{BB962C8B-B14F-4D97-AF65-F5344CB8AC3E}">
        <p14:creationId xmlns:p14="http://schemas.microsoft.com/office/powerpoint/2010/main" val="39585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5492" y="1796025"/>
            <a:ext cx="9022874" cy="4635151"/>
          </a:xfrm>
        </p:spPr>
        <p:txBody>
          <a:bodyPr>
            <a:normAutofit/>
          </a:bodyPr>
          <a:lstStyle/>
          <a:p>
            <a:r>
              <a:rPr lang="en-US" sz="1800" b="0" i="0" u="none" strike="noStrike" baseline="0" dirty="0">
                <a:solidFill>
                  <a:srgbClr val="000000"/>
                </a:solidFill>
                <a:latin typeface="Open Sans" panose="020B0606030504020204" pitchFamily="34" charset="0"/>
              </a:rPr>
              <a:t>‘We only flag something as AI-written when we are 98% sure it is written by AI. This means, however, that we will likely miss up to 15% of text written by AI, with a less than 1% false positive rate (incorrectly identifying fully human-written text as AI-generated).</a:t>
            </a:r>
          </a:p>
          <a:p>
            <a:endParaRPr lang="en-US" sz="1800" b="0" i="0" u="none" strike="noStrike" baseline="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The above rates have been determined by our model using data that was collected and verified in our AI Innovation Lab, but we know that real world use will differ from the lab tests. To take this into account, we’ve tuned our AI detector to minimize false positives on authentic text, even if it means we might miss some instances of AI writing.’ </a:t>
            </a:r>
          </a:p>
          <a:p>
            <a:pPr algn="ctr"/>
            <a:r>
              <a:rPr lang="en-US" sz="1800" b="0" i="0" u="none" strike="noStrike" baseline="0" dirty="0">
                <a:solidFill>
                  <a:srgbClr val="000000"/>
                </a:solidFill>
                <a:latin typeface="Open Sans" panose="020B0606030504020204" pitchFamily="34" charset="0"/>
              </a:rPr>
              <a:t>(</a:t>
            </a:r>
            <a:r>
              <a:rPr lang="en-US" sz="1800" b="0" i="0" u="none" strike="noStrike" baseline="0" dirty="0">
                <a:solidFill>
                  <a:srgbClr val="000000"/>
                </a:solidFill>
                <a:latin typeface="Open Sans" panose="020B0606030504020204" pitchFamily="34" charset="0"/>
                <a:hlinkClick r:id="rId2"/>
              </a:rPr>
              <a:t>AI Writing FAQs</a:t>
            </a:r>
            <a:r>
              <a:rPr lang="en-US" sz="1800" b="0" i="0" u="none" strike="noStrike" baseline="0" dirty="0">
                <a:solidFill>
                  <a:srgbClr val="000000"/>
                </a:solidFill>
                <a:latin typeface="Open Sans" panose="020B0606030504020204" pitchFamily="34" charset="0"/>
              </a:rPr>
              <a:t>, Turnitin)</a:t>
            </a:r>
            <a:endParaRPr lang="en-US" sz="2000" dirty="0"/>
          </a:p>
          <a:p>
            <a:endParaRPr lang="en-US" sz="1800" b="0" i="0" u="none" strike="noStrike" baseline="0" dirty="0">
              <a:solidFill>
                <a:srgbClr val="000000"/>
              </a:solidFill>
              <a:latin typeface="Open Sans" panose="020B0606030504020204" pitchFamily="34" charset="0"/>
            </a:endParaRPr>
          </a:p>
        </p:txBody>
      </p:sp>
      <p:sp>
        <p:nvSpPr>
          <p:cNvPr id="4" name="Slide Number Placeholder 3"/>
          <p:cNvSpPr>
            <a:spLocks noGrp="1"/>
          </p:cNvSpPr>
          <p:nvPr>
            <p:ph type="sldNum" sz="quarter" idx="11"/>
          </p:nvPr>
        </p:nvSpPr>
        <p:spPr/>
        <p:txBody>
          <a:bodyPr/>
          <a:lstStyle/>
          <a:p>
            <a:fld id="{218B9C4F-B695-C54C-924B-61748EE6A7C5}" type="slidenum">
              <a:rPr lang="en-US" smtClean="0"/>
              <a:pPr/>
              <a:t>5</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spTree>
    <p:extLst>
      <p:ext uri="{BB962C8B-B14F-4D97-AF65-F5344CB8AC3E}">
        <p14:creationId xmlns:p14="http://schemas.microsoft.com/office/powerpoint/2010/main" val="225250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8B9C4F-B695-C54C-924B-61748EE6A7C5}" type="slidenum">
              <a:rPr lang="en-US" smtClean="0"/>
              <a:pPr/>
              <a:t>6</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pic>
        <p:nvPicPr>
          <p:cNvPr id="5" name="Picture 4">
            <a:extLst>
              <a:ext uri="{FF2B5EF4-FFF2-40B4-BE49-F238E27FC236}">
                <a16:creationId xmlns:a16="http://schemas.microsoft.com/office/drawing/2014/main" id="{04C8232F-E515-4E02-58B0-A90CD489C94A}"/>
              </a:ext>
            </a:extLst>
          </p:cNvPr>
          <p:cNvPicPr>
            <a:picLocks noChangeAspect="1"/>
          </p:cNvPicPr>
          <p:nvPr/>
        </p:nvPicPr>
        <p:blipFill>
          <a:blip r:embed="rId2"/>
          <a:stretch>
            <a:fillRect/>
          </a:stretch>
        </p:blipFill>
        <p:spPr>
          <a:xfrm>
            <a:off x="416144" y="1503076"/>
            <a:ext cx="9598940" cy="5218399"/>
          </a:xfrm>
          <a:prstGeom prst="rect">
            <a:avLst/>
          </a:prstGeom>
        </p:spPr>
      </p:pic>
      <p:sp>
        <p:nvSpPr>
          <p:cNvPr id="11" name="Arrow: Left 10">
            <a:extLst>
              <a:ext uri="{FF2B5EF4-FFF2-40B4-BE49-F238E27FC236}">
                <a16:creationId xmlns:a16="http://schemas.microsoft.com/office/drawing/2014/main" id="{AD54FD5B-7616-F631-0F84-3182D98DA110}"/>
              </a:ext>
            </a:extLst>
          </p:cNvPr>
          <p:cNvSpPr/>
          <p:nvPr/>
        </p:nvSpPr>
        <p:spPr>
          <a:xfrm>
            <a:off x="7899946" y="4819616"/>
            <a:ext cx="2429674" cy="393543"/>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Rounded Corners 1">
            <a:extLst>
              <a:ext uri="{FF2B5EF4-FFF2-40B4-BE49-F238E27FC236}">
                <a16:creationId xmlns:a16="http://schemas.microsoft.com/office/drawing/2014/main" id="{77A46380-0AA2-8BF2-66FB-4391B9C87B71}"/>
              </a:ext>
            </a:extLst>
          </p:cNvPr>
          <p:cNvSpPr/>
          <p:nvPr/>
        </p:nvSpPr>
        <p:spPr>
          <a:xfrm>
            <a:off x="10123785" y="4562230"/>
            <a:ext cx="1573078" cy="1301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AI Detection Score</a:t>
            </a:r>
          </a:p>
        </p:txBody>
      </p:sp>
      <p:sp>
        <p:nvSpPr>
          <p:cNvPr id="3" name="Rectangle: Rounded Corners 2">
            <a:extLst>
              <a:ext uri="{FF2B5EF4-FFF2-40B4-BE49-F238E27FC236}">
                <a16:creationId xmlns:a16="http://schemas.microsoft.com/office/drawing/2014/main" id="{69292857-1811-2217-AC8F-5C1CD84575EE}"/>
              </a:ext>
            </a:extLst>
          </p:cNvPr>
          <p:cNvSpPr/>
          <p:nvPr/>
        </p:nvSpPr>
        <p:spPr>
          <a:xfrm>
            <a:off x="10123785" y="2014254"/>
            <a:ext cx="1573078" cy="13018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a:t>Similarity Score</a:t>
            </a:r>
          </a:p>
        </p:txBody>
      </p:sp>
      <p:sp>
        <p:nvSpPr>
          <p:cNvPr id="6" name="TextBox 5">
            <a:extLst>
              <a:ext uri="{FF2B5EF4-FFF2-40B4-BE49-F238E27FC236}">
                <a16:creationId xmlns:a16="http://schemas.microsoft.com/office/drawing/2014/main" id="{5226744E-891D-F6C0-1B57-FA3BC9DE0C38}"/>
              </a:ext>
            </a:extLst>
          </p:cNvPr>
          <p:cNvSpPr txBox="1"/>
          <p:nvPr/>
        </p:nvSpPr>
        <p:spPr>
          <a:xfrm>
            <a:off x="7389720" y="4459303"/>
            <a:ext cx="4386136" cy="1569660"/>
          </a:xfrm>
          <a:prstGeom prst="rect">
            <a:avLst/>
          </a:prstGeom>
          <a:solidFill>
            <a:srgbClr val="FFFFFF">
              <a:alpha val="38039"/>
            </a:srgbClr>
          </a:solidFill>
          <a:ln>
            <a:solidFill>
              <a:schemeClr val="bg2"/>
            </a:solidFill>
          </a:ln>
        </p:spPr>
        <p:txBody>
          <a:bodyPr wrap="square" rtlCol="0">
            <a:spAutoFit/>
          </a:bodyPr>
          <a:lstStyle/>
          <a:p>
            <a:pPr algn="ctr"/>
            <a:endParaRPr lang="en-NZ" sz="1600" i="1" dirty="0">
              <a:solidFill>
                <a:srgbClr val="FF0000"/>
              </a:solidFill>
            </a:endParaRPr>
          </a:p>
          <a:p>
            <a:pPr algn="ctr"/>
            <a:endParaRPr lang="en-NZ" sz="1600" i="1" dirty="0">
              <a:solidFill>
                <a:srgbClr val="FF0000"/>
              </a:solidFill>
            </a:endParaRPr>
          </a:p>
          <a:p>
            <a:pPr algn="ctr"/>
            <a:endParaRPr lang="en-NZ" sz="1600" i="1" dirty="0">
              <a:solidFill>
                <a:srgbClr val="FF0000"/>
              </a:solidFill>
            </a:endParaRPr>
          </a:p>
          <a:p>
            <a:pPr algn="ctr"/>
            <a:r>
              <a:rPr lang="en-NZ" sz="1600" i="1" dirty="0">
                <a:solidFill>
                  <a:srgbClr val="FF0000"/>
                </a:solidFill>
              </a:rPr>
              <a:t>AI Score not enabled for Uni of Auckland</a:t>
            </a:r>
          </a:p>
          <a:p>
            <a:pPr algn="ctr"/>
            <a:endParaRPr lang="en-NZ" sz="1600" i="1" dirty="0">
              <a:solidFill>
                <a:srgbClr val="FF0000"/>
              </a:solidFill>
            </a:endParaRPr>
          </a:p>
          <a:p>
            <a:pPr algn="ctr"/>
            <a:endParaRPr lang="en-NZ" sz="1600" i="1" dirty="0">
              <a:solidFill>
                <a:srgbClr val="FF0000"/>
              </a:solidFill>
            </a:endParaRPr>
          </a:p>
        </p:txBody>
      </p:sp>
    </p:spTree>
    <p:extLst>
      <p:ext uri="{BB962C8B-B14F-4D97-AF65-F5344CB8AC3E}">
        <p14:creationId xmlns:p14="http://schemas.microsoft.com/office/powerpoint/2010/main" val="189967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3330AF-8FDB-C885-30BA-BF540A57F8F2}"/>
              </a:ext>
            </a:extLst>
          </p:cNvPr>
          <p:cNvPicPr>
            <a:picLocks noChangeAspect="1"/>
          </p:cNvPicPr>
          <p:nvPr/>
        </p:nvPicPr>
        <p:blipFill>
          <a:blip r:embed="rId2"/>
          <a:stretch>
            <a:fillRect/>
          </a:stretch>
        </p:blipFill>
        <p:spPr>
          <a:xfrm>
            <a:off x="1930832" y="1468720"/>
            <a:ext cx="7110411" cy="5076760"/>
          </a:xfrm>
          <a:prstGeom prst="rect">
            <a:avLst/>
          </a:prstGeom>
        </p:spPr>
      </p:pic>
      <p:sp>
        <p:nvSpPr>
          <p:cNvPr id="4" name="Slide Number Placeholder 3"/>
          <p:cNvSpPr>
            <a:spLocks noGrp="1"/>
          </p:cNvSpPr>
          <p:nvPr>
            <p:ph type="sldNum" sz="quarter" idx="11"/>
          </p:nvPr>
        </p:nvSpPr>
        <p:spPr/>
        <p:txBody>
          <a:bodyPr/>
          <a:lstStyle/>
          <a:p>
            <a:fld id="{218B9C4F-B695-C54C-924B-61748EE6A7C5}" type="slidenum">
              <a:rPr lang="en-US" smtClean="0"/>
              <a:pPr/>
              <a:t>7</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sp>
        <p:nvSpPr>
          <p:cNvPr id="2" name="Rectangle: Rounded Corners 1">
            <a:extLst>
              <a:ext uri="{FF2B5EF4-FFF2-40B4-BE49-F238E27FC236}">
                <a16:creationId xmlns:a16="http://schemas.microsoft.com/office/drawing/2014/main" id="{77A46380-0AA2-8BF2-66FB-4391B9C87B71}"/>
              </a:ext>
            </a:extLst>
          </p:cNvPr>
          <p:cNvSpPr/>
          <p:nvPr/>
        </p:nvSpPr>
        <p:spPr>
          <a:xfrm>
            <a:off x="9190385" y="1508046"/>
            <a:ext cx="1573078" cy="1301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AI Detection Score</a:t>
            </a:r>
          </a:p>
        </p:txBody>
      </p:sp>
      <p:sp>
        <p:nvSpPr>
          <p:cNvPr id="13" name="Arrow: Left 12">
            <a:extLst>
              <a:ext uri="{FF2B5EF4-FFF2-40B4-BE49-F238E27FC236}">
                <a16:creationId xmlns:a16="http://schemas.microsoft.com/office/drawing/2014/main" id="{0BD3C714-AF0B-52DA-067F-7F82CF274B67}"/>
              </a:ext>
            </a:extLst>
          </p:cNvPr>
          <p:cNvSpPr/>
          <p:nvPr/>
        </p:nvSpPr>
        <p:spPr>
          <a:xfrm>
            <a:off x="8610599" y="3254258"/>
            <a:ext cx="638175" cy="247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Arrow: Left 13">
            <a:extLst>
              <a:ext uri="{FF2B5EF4-FFF2-40B4-BE49-F238E27FC236}">
                <a16:creationId xmlns:a16="http://schemas.microsoft.com/office/drawing/2014/main" id="{CDE26241-1596-A309-EE0C-AF32DBEDEA29}"/>
              </a:ext>
            </a:extLst>
          </p:cNvPr>
          <p:cNvSpPr/>
          <p:nvPr/>
        </p:nvSpPr>
        <p:spPr>
          <a:xfrm>
            <a:off x="8639793" y="4309551"/>
            <a:ext cx="579786" cy="247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A287B949-3F32-EB1E-F648-F1CB49ED2DFE}"/>
              </a:ext>
            </a:extLst>
          </p:cNvPr>
          <p:cNvSpPr txBox="1"/>
          <p:nvPr/>
        </p:nvSpPr>
        <p:spPr>
          <a:xfrm>
            <a:off x="9159549" y="3165913"/>
            <a:ext cx="2564969" cy="2031325"/>
          </a:xfrm>
          <a:prstGeom prst="rect">
            <a:avLst/>
          </a:prstGeom>
          <a:solidFill>
            <a:schemeClr val="bg1"/>
          </a:solidFill>
          <a:ln>
            <a:solidFill>
              <a:schemeClr val="bg2"/>
            </a:solidFill>
          </a:ln>
        </p:spPr>
        <p:txBody>
          <a:bodyPr wrap="square" rtlCol="0">
            <a:spAutoFit/>
          </a:bodyPr>
          <a:lstStyle/>
          <a:p>
            <a:r>
              <a:rPr lang="en-US" sz="1800" b="0" i="0" u="none" strike="noStrike" baseline="0" dirty="0">
                <a:solidFill>
                  <a:srgbClr val="000000"/>
                </a:solidFill>
                <a:latin typeface="Open Sans" panose="020B0606030504020204" pitchFamily="34" charset="0"/>
              </a:rPr>
              <a:t>Link to FAQ page to provide additional information</a:t>
            </a:r>
          </a:p>
          <a:p>
            <a:endParaRPr lang="en-US" sz="1800" b="0" i="0" u="none" strike="noStrike" baseline="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Turnitin pedagogical resources to support educators</a:t>
            </a:r>
            <a:endParaRPr lang="en-NZ" dirty="0"/>
          </a:p>
        </p:txBody>
      </p:sp>
      <p:sp>
        <p:nvSpPr>
          <p:cNvPr id="15" name="TextBox 14">
            <a:extLst>
              <a:ext uri="{FF2B5EF4-FFF2-40B4-BE49-F238E27FC236}">
                <a16:creationId xmlns:a16="http://schemas.microsoft.com/office/drawing/2014/main" id="{C7D7856F-D7FB-5102-8A18-E4C3BEEAB63D}"/>
              </a:ext>
            </a:extLst>
          </p:cNvPr>
          <p:cNvSpPr txBox="1"/>
          <p:nvPr/>
        </p:nvSpPr>
        <p:spPr>
          <a:xfrm>
            <a:off x="2107769" y="1805553"/>
            <a:ext cx="6933474" cy="4770537"/>
          </a:xfrm>
          <a:prstGeom prst="rect">
            <a:avLst/>
          </a:prstGeom>
          <a:solidFill>
            <a:srgbClr val="FFFFFF">
              <a:alpha val="23922"/>
            </a:srgbClr>
          </a:solidFill>
          <a:ln>
            <a:solidFill>
              <a:schemeClr val="bg2"/>
            </a:solidFill>
          </a:ln>
        </p:spPr>
        <p:txBody>
          <a:bodyPr wrap="square" rtlCol="0">
            <a:spAutoFit/>
          </a:bodyPr>
          <a:lstStyle/>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r>
              <a:rPr lang="en-NZ" sz="1600" i="1" dirty="0">
                <a:solidFill>
                  <a:srgbClr val="FF0000"/>
                </a:solidFill>
              </a:rPr>
              <a:t>AI detection not enabled for Uni of Auckland</a:t>
            </a: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a:p>
            <a:pPr algn="ctr"/>
            <a:endParaRPr lang="en-NZ" sz="1600" dirty="0">
              <a:solidFill>
                <a:srgbClr val="FF0000"/>
              </a:solidFill>
            </a:endParaRPr>
          </a:p>
        </p:txBody>
      </p:sp>
      <p:sp>
        <p:nvSpPr>
          <p:cNvPr id="12" name="TextBox 11">
            <a:extLst>
              <a:ext uri="{FF2B5EF4-FFF2-40B4-BE49-F238E27FC236}">
                <a16:creationId xmlns:a16="http://schemas.microsoft.com/office/drawing/2014/main" id="{61730B60-B43C-848D-3F3B-FD74B406ACD3}"/>
              </a:ext>
            </a:extLst>
          </p:cNvPr>
          <p:cNvSpPr txBox="1"/>
          <p:nvPr/>
        </p:nvSpPr>
        <p:spPr>
          <a:xfrm>
            <a:off x="293464" y="3090721"/>
            <a:ext cx="1960181" cy="2031325"/>
          </a:xfrm>
          <a:prstGeom prst="rect">
            <a:avLst/>
          </a:prstGeom>
          <a:solidFill>
            <a:schemeClr val="bg1"/>
          </a:solidFill>
          <a:ln>
            <a:solidFill>
              <a:schemeClr val="bg2"/>
            </a:solidFill>
          </a:ln>
        </p:spPr>
        <p:txBody>
          <a:bodyPr wrap="square">
            <a:spAutoFit/>
          </a:bodyPr>
          <a:lstStyle/>
          <a:p>
            <a:pPr algn="ctr"/>
            <a:r>
              <a:rPr lang="en-US" sz="1800" b="0" i="0" u="none" strike="noStrike" baseline="0" dirty="0">
                <a:solidFill>
                  <a:srgbClr val="000000"/>
                </a:solidFill>
                <a:latin typeface="Open Sans" panose="020B0606030504020204" pitchFamily="34" charset="0"/>
              </a:rPr>
              <a:t>AI report highlights the text segments that Turnitin model predicts were written by AI</a:t>
            </a:r>
          </a:p>
        </p:txBody>
      </p:sp>
    </p:spTree>
    <p:extLst>
      <p:ext uri="{BB962C8B-B14F-4D97-AF65-F5344CB8AC3E}">
        <p14:creationId xmlns:p14="http://schemas.microsoft.com/office/powerpoint/2010/main" val="9741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144" y="1721199"/>
            <a:ext cx="9022874" cy="4635151"/>
          </a:xfrm>
        </p:spPr>
        <p:txBody>
          <a:bodyPr>
            <a:normAutofit/>
          </a:bodyPr>
          <a:lstStyle/>
          <a:p>
            <a:pPr>
              <a:lnSpc>
                <a:spcPct val="150000"/>
              </a:lnSpc>
            </a:pPr>
            <a:r>
              <a:rPr lang="en-US" sz="1800" b="1" i="0" u="none" strike="noStrike" baseline="0" dirty="0">
                <a:solidFill>
                  <a:srgbClr val="000000"/>
                </a:solidFill>
                <a:latin typeface="+mn-lt"/>
                <a:cs typeface="Calibri" panose="020F0502020204030204" pitchFamily="34" charset="0"/>
              </a:rPr>
              <a:t>Decision to delay</a:t>
            </a:r>
            <a:endParaRPr lang="en-US" sz="1800" b="1" dirty="0">
              <a:solidFill>
                <a:srgbClr val="000000"/>
              </a:solidFill>
              <a:latin typeface="+mn-lt"/>
              <a:cs typeface="Calibri" panose="020F0502020204030204" pitchFamily="34" charset="0"/>
            </a:endParaRPr>
          </a:p>
          <a:p>
            <a:pPr marL="285750" indent="-285750">
              <a:lnSpc>
                <a:spcPct val="150000"/>
              </a:lnSpc>
              <a:spcBef>
                <a:spcPts val="600"/>
              </a:spcBef>
              <a:spcAft>
                <a:spcPts val="600"/>
              </a:spcAft>
              <a:buFont typeface="Arial" panose="020B0604020202020204" pitchFamily="34" charset="0"/>
              <a:buChar char="•"/>
            </a:pPr>
            <a:r>
              <a:rPr lang="en-US" sz="1800" dirty="0">
                <a:solidFill>
                  <a:srgbClr val="000000"/>
                </a:solidFill>
                <a:latin typeface="+mn-lt"/>
                <a:cs typeface="Calibri" panose="020F0502020204030204" pitchFamily="34" charset="0"/>
              </a:rPr>
              <a:t>Lack of transparency on how the tool detects AI content (unlike in similarity report where source content is linked)</a:t>
            </a:r>
          </a:p>
          <a:p>
            <a:pPr marL="285750" indent="-285750">
              <a:lnSpc>
                <a:spcPct val="150000"/>
              </a:lnSpc>
              <a:spcBef>
                <a:spcPts val="600"/>
              </a:spcBef>
              <a:spcAft>
                <a:spcPts val="600"/>
              </a:spcAft>
              <a:buFont typeface="Arial" panose="020B0604020202020204" pitchFamily="34" charset="0"/>
              <a:buChar char="•"/>
            </a:pPr>
            <a:r>
              <a:rPr lang="en-US" sz="1800" b="0" i="0" u="none" strike="noStrike" baseline="0" dirty="0">
                <a:solidFill>
                  <a:srgbClr val="000000"/>
                </a:solidFill>
                <a:latin typeface="+mn-lt"/>
                <a:cs typeface="Calibri" panose="020F0502020204030204" pitchFamily="34" charset="0"/>
              </a:rPr>
              <a:t>Additional time to provide communications and guidance to teaching staff on how to use the AI detection score</a:t>
            </a:r>
          </a:p>
          <a:p>
            <a:pPr marL="971550" lvl="1" indent="-285750">
              <a:lnSpc>
                <a:spcPct val="150000"/>
              </a:lnSpc>
              <a:spcBef>
                <a:spcPts val="600"/>
              </a:spcBef>
              <a:spcAft>
                <a:spcPts val="600"/>
              </a:spcAft>
            </a:pPr>
            <a:r>
              <a:rPr lang="en-US" sz="1800" dirty="0">
                <a:solidFill>
                  <a:srgbClr val="000000"/>
                </a:solidFill>
                <a:cs typeface="Calibri" panose="020F0502020204030204" pitchFamily="34" charset="0"/>
              </a:rPr>
              <a:t>AI detection score by itself is not enough evidence of academic misconduct</a:t>
            </a:r>
            <a:endParaRPr lang="en-US" sz="1800" b="0" i="0" u="none" strike="noStrike" baseline="0" dirty="0">
              <a:solidFill>
                <a:srgbClr val="000000"/>
              </a:solidFill>
              <a:cs typeface="Calibri" panose="020F0502020204030204" pitchFamily="34" charset="0"/>
            </a:endParaRPr>
          </a:p>
          <a:p>
            <a:pPr marL="285750" indent="-285750">
              <a:lnSpc>
                <a:spcPct val="150000"/>
              </a:lnSpc>
              <a:spcBef>
                <a:spcPts val="600"/>
              </a:spcBef>
              <a:spcAft>
                <a:spcPts val="600"/>
              </a:spcAft>
              <a:buFont typeface="Arial" panose="020B0604020202020204" pitchFamily="34" charset="0"/>
              <a:buChar char="•"/>
            </a:pPr>
            <a:r>
              <a:rPr lang="en-US" sz="1800" dirty="0">
                <a:solidFill>
                  <a:srgbClr val="000000"/>
                </a:solidFill>
                <a:latin typeface="+mn-lt"/>
                <a:cs typeface="Calibri" panose="020F0502020204030204" pitchFamily="34" charset="0"/>
              </a:rPr>
              <a:t>Learn from other institutions will be trialing the tool</a:t>
            </a:r>
            <a:endParaRPr lang="en-US" sz="1800" b="0" i="0" u="none" strike="noStrike" baseline="0" dirty="0">
              <a:solidFill>
                <a:srgbClr val="000000"/>
              </a:solidFill>
              <a:latin typeface="+mn-lt"/>
              <a:cs typeface="Calibri" panose="020F0502020204030204" pitchFamily="34" charset="0"/>
            </a:endParaRPr>
          </a:p>
        </p:txBody>
      </p:sp>
      <p:sp>
        <p:nvSpPr>
          <p:cNvPr id="4" name="Slide Number Placeholder 3"/>
          <p:cNvSpPr>
            <a:spLocks noGrp="1"/>
          </p:cNvSpPr>
          <p:nvPr>
            <p:ph type="sldNum" sz="quarter" idx="11"/>
          </p:nvPr>
        </p:nvSpPr>
        <p:spPr/>
        <p:txBody>
          <a:bodyPr/>
          <a:lstStyle/>
          <a:p>
            <a:fld id="{218B9C4F-B695-C54C-924B-61748EE6A7C5}" type="slidenum">
              <a:rPr lang="en-US" smtClean="0"/>
              <a:pPr/>
              <a:t>8</a:t>
            </a:fld>
            <a:endParaRPr lang="en-US" dirty="0"/>
          </a:p>
        </p:txBody>
      </p:sp>
      <p:sp>
        <p:nvSpPr>
          <p:cNvPr id="9" name="Title 2">
            <a:extLst>
              <a:ext uri="{FF2B5EF4-FFF2-40B4-BE49-F238E27FC236}">
                <a16:creationId xmlns:a16="http://schemas.microsoft.com/office/drawing/2014/main" id="{16EBC96F-3BB4-4383-A7A4-6140E6C59B56}"/>
              </a:ext>
            </a:extLst>
          </p:cNvPr>
          <p:cNvSpPr>
            <a:spLocks noGrp="1"/>
          </p:cNvSpPr>
          <p:nvPr>
            <p:ph type="title"/>
          </p:nvPr>
        </p:nvSpPr>
        <p:spPr>
          <a:xfrm>
            <a:off x="416144" y="312520"/>
            <a:ext cx="8832631" cy="1266899"/>
          </a:xfrm>
        </p:spPr>
        <p:txBody>
          <a:bodyPr>
            <a:normAutofit/>
          </a:bodyPr>
          <a:lstStyle/>
          <a:p>
            <a:r>
              <a:rPr lang="en-US" sz="4400" dirty="0"/>
              <a:t>Turnitin – AI Detection</a:t>
            </a:r>
            <a:endParaRPr lang="en-NZ" sz="5333" dirty="0"/>
          </a:p>
        </p:txBody>
      </p:sp>
    </p:spTree>
    <p:extLst>
      <p:ext uri="{BB962C8B-B14F-4D97-AF65-F5344CB8AC3E}">
        <p14:creationId xmlns:p14="http://schemas.microsoft.com/office/powerpoint/2010/main" val="283877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lstStyle/>
          <a:p>
            <a:r>
              <a:rPr lang="en-US" sz="3733" dirty="0"/>
              <a:t>Thank you</a:t>
            </a:r>
            <a:endParaRPr lang="en-NZ" sz="3733" dirty="0"/>
          </a:p>
        </p:txBody>
      </p:sp>
    </p:spTree>
    <p:extLst>
      <p:ext uri="{BB962C8B-B14F-4D97-AF65-F5344CB8AC3E}">
        <p14:creationId xmlns:p14="http://schemas.microsoft.com/office/powerpoint/2010/main" val="259092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docProps/app.xml><?xml version="1.0" encoding="utf-8"?>
<Properties xmlns="http://schemas.openxmlformats.org/officeDocument/2006/extended-properties" xmlns:vt="http://schemas.openxmlformats.org/officeDocument/2006/docPropsVTypes">
  <Template>blank</Template>
  <TotalTime>131</TotalTime>
  <Words>551</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Consolas</vt:lpstr>
      <vt:lpstr>Open Sans</vt:lpstr>
      <vt:lpstr>Verdana</vt:lpstr>
      <vt:lpstr>Office Theme</vt:lpstr>
      <vt:lpstr>Turnitin AI Detection</vt:lpstr>
      <vt:lpstr>Turnitin – AI Detection</vt:lpstr>
      <vt:lpstr>Turnitin – AI Detection</vt:lpstr>
      <vt:lpstr>Turnitin – AI Detection</vt:lpstr>
      <vt:lpstr>Turnitin – AI Detection</vt:lpstr>
      <vt:lpstr>Turnitin – AI Detection</vt:lpstr>
      <vt:lpstr>Turnitin – AI Detection</vt:lpstr>
      <vt:lpstr>Turnitin – AI Detection</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Immersive Reader &amp; Turnitin </dc:title>
  <dc:creator>Gemma Sinclair</dc:creator>
  <cp:lastModifiedBy>Gemma Sinclair</cp:lastModifiedBy>
  <cp:revision>9</cp:revision>
  <dcterms:created xsi:type="dcterms:W3CDTF">2021-04-11T12:00:33Z</dcterms:created>
  <dcterms:modified xsi:type="dcterms:W3CDTF">2023-04-02T22:59:26Z</dcterms:modified>
</cp:coreProperties>
</file>